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91" r:id="rId29"/>
    <p:sldId id="292" r:id="rId30"/>
    <p:sldId id="293" r:id="rId31"/>
    <p:sldId id="294" r:id="rId32"/>
    <p:sldId id="295" r:id="rId33"/>
    <p:sldId id="296" r:id="rId34"/>
    <p:sldId id="297" r:id="rId35"/>
    <p:sldId id="298" r:id="rId36"/>
    <p:sldId id="299" r:id="rId37"/>
    <p:sldId id="302" r:id="rId38"/>
    <p:sldId id="303" r:id="rId39"/>
    <p:sldId id="304" r:id="rId40"/>
    <p:sldId id="305" r:id="rId41"/>
    <p:sldId id="307" r:id="rId42"/>
    <p:sldId id="308" r:id="rId43"/>
    <p:sldId id="306" r:id="rId44"/>
    <p:sldId id="309" r:id="rId45"/>
    <p:sldId id="310" r:id="rId46"/>
    <p:sldId id="311" r:id="rId47"/>
    <p:sldId id="312" r:id="rId48"/>
    <p:sldId id="313" r:id="rId49"/>
    <p:sldId id="314" r:id="rId50"/>
    <p:sldId id="315" r:id="rId51"/>
    <p:sldId id="316" r:id="rId52"/>
    <p:sldId id="317" r:id="rId53"/>
    <p:sldId id="318" r:id="rId54"/>
    <p:sldId id="319" r:id="rId55"/>
    <p:sldId id="320" r:id="rId56"/>
    <p:sldId id="321" r:id="rId57"/>
    <p:sldId id="322" r:id="rId58"/>
    <p:sldId id="323" r:id="rId59"/>
    <p:sldId id="324" r:id="rId60"/>
    <p:sldId id="325" r:id="rId61"/>
    <p:sldId id="326" r:id="rId62"/>
    <p:sldId id="284" r:id="rId63"/>
    <p:sldId id="283" r:id="rId64"/>
    <p:sldId id="286" r:id="rId65"/>
    <p:sldId id="288" r:id="rId66"/>
    <p:sldId id="289" r:id="rId67"/>
    <p:sldId id="290" r:id="rId68"/>
    <p:sldId id="285" r:id="rId69"/>
    <p:sldId id="287" r:id="rId70"/>
    <p:sldId id="327" r:id="rId71"/>
    <p:sldId id="300" r:id="rId72"/>
    <p:sldId id="328" r:id="rId73"/>
    <p:sldId id="329" r:id="rId74"/>
    <p:sldId id="330" r:id="rId75"/>
    <p:sldId id="301" r:id="rId7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4" autoAdjust="0"/>
    <p:restoredTop sz="94660"/>
  </p:normalViewPr>
  <p:slideViewPr>
    <p:cSldViewPr snapToGrid="0">
      <p:cViewPr>
        <p:scale>
          <a:sx n="96" d="100"/>
          <a:sy n="96" d="100"/>
        </p:scale>
        <p:origin x="7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4/30/2024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4/30/2024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4/30/2024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4/30/2024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4/30/2024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4/30/2024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Computer Architecture</a:t>
            </a:r>
            <a:endParaRPr lang="en-US" dirty="0"/>
          </a:p>
        </p:txBody>
      </p:sp>
      <p:sp>
        <p:nvSpPr>
          <p:cNvPr id="3" name="Subtitle 2"/>
          <p:cNvSpPr>
            <a:spLocks noGrp="1"/>
          </p:cNvSpPr>
          <p:nvPr>
            <p:ph type="subTitle" idx="1"/>
          </p:nvPr>
        </p:nvSpPr>
        <p:spPr/>
        <p:txBody>
          <a:bodyPr/>
          <a:lstStyle/>
          <a:p>
            <a:r>
              <a:rPr lang="en-US" dirty="0" smtClean="0"/>
              <a:t>Prepared by Mohammed </a:t>
            </a:r>
            <a:r>
              <a:rPr lang="en-US" dirty="0" err="1" smtClean="0"/>
              <a:t>Sayeeduddin</a:t>
            </a:r>
            <a:endParaRPr lang="en-US" dirty="0"/>
          </a:p>
        </p:txBody>
      </p:sp>
    </p:spTree>
    <p:extLst>
      <p:ext uri="{BB962C8B-B14F-4D97-AF65-F5344CB8AC3E}">
        <p14:creationId xmlns:p14="http://schemas.microsoft.com/office/powerpoint/2010/main" val="50500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OS</a:t>
            </a:r>
            <a:endParaRPr lang="en-US" dirty="0"/>
          </a:p>
        </p:txBody>
      </p:sp>
      <p:sp>
        <p:nvSpPr>
          <p:cNvPr id="3" name="Content Placeholder 2"/>
          <p:cNvSpPr>
            <a:spLocks noGrp="1"/>
          </p:cNvSpPr>
          <p:nvPr>
            <p:ph idx="1"/>
          </p:nvPr>
        </p:nvSpPr>
        <p:spPr/>
        <p:txBody>
          <a:bodyPr/>
          <a:lstStyle/>
          <a:p>
            <a:r>
              <a:rPr lang="en-US" dirty="0"/>
              <a:t>An operating system (OS) is software that manages a computer's hardware resources and provides common services for computer programs. It acts as an intermediary between the hardware and the software applications running on the computer. The operating system facilitates tasks such as managing memory, controlling input and output devices, handling file systems, and providing a user interface. Popular examples of operating systems include Microsoft Windows, </a:t>
            </a:r>
            <a:r>
              <a:rPr lang="en-US" dirty="0" err="1"/>
              <a:t>macOS</a:t>
            </a:r>
            <a:r>
              <a:rPr lang="en-US" dirty="0"/>
              <a:t>, Linux, and Unix.</a:t>
            </a:r>
          </a:p>
        </p:txBody>
      </p:sp>
    </p:spTree>
    <p:extLst>
      <p:ext uri="{BB962C8B-B14F-4D97-AF65-F5344CB8AC3E}">
        <p14:creationId xmlns:p14="http://schemas.microsoft.com/office/powerpoint/2010/main" val="3461290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application Software</a:t>
            </a:r>
            <a:endParaRPr lang="en-US" dirty="0"/>
          </a:p>
        </p:txBody>
      </p:sp>
      <p:sp>
        <p:nvSpPr>
          <p:cNvPr id="3" name="Content Placeholder 2"/>
          <p:cNvSpPr>
            <a:spLocks noGrp="1"/>
          </p:cNvSpPr>
          <p:nvPr>
            <p:ph idx="1"/>
          </p:nvPr>
        </p:nvSpPr>
        <p:spPr/>
        <p:txBody>
          <a:bodyPr/>
          <a:lstStyle/>
          <a:p>
            <a:r>
              <a:rPr lang="en-US" dirty="0"/>
              <a:t>Application software refers to programs designed to perform specific tasks or functions for end users. Unlike system software (like operating systems), which manage the computer's hardware and provide foundational services, application software is tailored to meet the needs of users in various domains, such as word processing, spreadsheet management, web browsing, gaming, and multimedia editing. Examples include Microsoft Word, Excel, web browsers like Google Chrome, video editing software like Adobe Premiere Pro, and games like Minecraft.</a:t>
            </a:r>
          </a:p>
        </p:txBody>
      </p:sp>
    </p:spTree>
    <p:extLst>
      <p:ext uri="{BB962C8B-B14F-4D97-AF65-F5344CB8AC3E}">
        <p14:creationId xmlns:p14="http://schemas.microsoft.com/office/powerpoint/2010/main" val="2518462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peripherals</a:t>
            </a:r>
            <a:endParaRPr lang="en-US" dirty="0"/>
          </a:p>
        </p:txBody>
      </p:sp>
      <p:sp>
        <p:nvSpPr>
          <p:cNvPr id="3" name="Content Placeholder 2"/>
          <p:cNvSpPr>
            <a:spLocks noGrp="1"/>
          </p:cNvSpPr>
          <p:nvPr>
            <p:ph idx="1"/>
          </p:nvPr>
        </p:nvSpPr>
        <p:spPr/>
        <p:txBody>
          <a:bodyPr/>
          <a:lstStyle/>
          <a:p>
            <a:r>
              <a:rPr lang="en-US" dirty="0"/>
              <a:t>Peripherals are external devices connected to a computer that expand its functionality and allow users to interact with the system. Examples include input devices like keyboards and mice, output devices like monitors and printers, storage devices like external hard drives, and networking equipment like modems and routers. Peripherals enhance the capabilities of the computer by enabling input, output, storage, and communication.</a:t>
            </a:r>
          </a:p>
        </p:txBody>
      </p:sp>
    </p:spTree>
    <p:extLst>
      <p:ext uri="{BB962C8B-B14F-4D97-AF65-F5344CB8AC3E}">
        <p14:creationId xmlns:p14="http://schemas.microsoft.com/office/powerpoint/2010/main" val="3749337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of Computer size and usage</a:t>
            </a:r>
            <a:endParaRPr lang="en-US" dirty="0"/>
          </a:p>
        </p:txBody>
      </p:sp>
      <p:sp>
        <p:nvSpPr>
          <p:cNvPr id="3" name="Content Placeholder 2"/>
          <p:cNvSpPr>
            <a:spLocks noGrp="1"/>
          </p:cNvSpPr>
          <p:nvPr>
            <p:ph idx="1"/>
          </p:nvPr>
        </p:nvSpPr>
        <p:spPr>
          <a:xfrm>
            <a:off x="677334" y="1828801"/>
            <a:ext cx="8815582" cy="4212562"/>
          </a:xfrm>
        </p:spPr>
        <p:txBody>
          <a:bodyPr>
            <a:normAutofit fontScale="85000" lnSpcReduction="20000"/>
          </a:bodyPr>
          <a:lstStyle/>
          <a:p>
            <a:pPr marL="0" indent="0">
              <a:buNone/>
            </a:pPr>
            <a:r>
              <a:rPr lang="en-US" dirty="0"/>
              <a:t>Computers can be classified based on their size and usage into several categories:</a:t>
            </a:r>
          </a:p>
          <a:p>
            <a:pPr marL="0" indent="0">
              <a:buNone/>
            </a:pPr>
            <a:endParaRPr lang="en-US" dirty="0"/>
          </a:p>
          <a:p>
            <a:pPr marL="0" indent="0">
              <a:buNone/>
            </a:pPr>
            <a:r>
              <a:rPr lang="en-US" dirty="0"/>
              <a:t>1. Supercomputers: These are the most powerful computers, used for intensive numerical calculations and simulations in scientific research, weather forecasting, and engineering design.</a:t>
            </a:r>
          </a:p>
          <a:p>
            <a:pPr marL="0" indent="0">
              <a:buNone/>
            </a:pPr>
            <a:endParaRPr lang="en-US" dirty="0"/>
          </a:p>
          <a:p>
            <a:pPr marL="0" indent="0">
              <a:buNone/>
            </a:pPr>
            <a:r>
              <a:rPr lang="en-US" dirty="0"/>
              <a:t>2. Mainframe Computers: Mainframes are large, high-performance computers used by large organizations for handling massive amounts of data and running critical business applications such as banking transactions, airline reservations, and enterprise resource planning (ERP) systems.</a:t>
            </a:r>
          </a:p>
          <a:p>
            <a:pPr marL="0" indent="0">
              <a:buNone/>
            </a:pPr>
            <a:endParaRPr lang="en-US" dirty="0"/>
          </a:p>
          <a:p>
            <a:pPr marL="0" indent="0">
              <a:buNone/>
            </a:pPr>
            <a:r>
              <a:rPr lang="en-US" dirty="0"/>
              <a:t>3. Minicomputers: Minicomputers are smaller than mainframes but larger than microcomputers. They are used for mid-sized businesses, scientific computations, and as network servers.</a:t>
            </a:r>
          </a:p>
          <a:p>
            <a:pPr marL="0" indent="0">
              <a:buNone/>
            </a:pPr>
            <a:endParaRPr lang="en-US" dirty="0"/>
          </a:p>
          <a:p>
            <a:pPr marL="0" indent="0">
              <a:buNone/>
            </a:pPr>
            <a:r>
              <a:rPr lang="en-US" dirty="0"/>
              <a:t>4. Microcomputers: Also known as personal computers (PCs), microcomputers are small, affordable computers designed for individual use. They include desktops, laptops, tablets, and smartphones and are used for a wide range of tasks, including office work, internet browsing, gaming, and multimedia entertainment.</a:t>
            </a:r>
          </a:p>
          <a:p>
            <a:pPr marL="0" indent="0">
              <a:buNone/>
            </a:pPr>
            <a:endParaRPr lang="en-US" dirty="0"/>
          </a:p>
        </p:txBody>
      </p:sp>
    </p:spTree>
    <p:extLst>
      <p:ext uri="{BB962C8B-B14F-4D97-AF65-F5344CB8AC3E}">
        <p14:creationId xmlns:p14="http://schemas.microsoft.com/office/powerpoint/2010/main" val="6927338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a:t>
            </a:r>
            <a:endParaRPr lang="en-US" dirty="0"/>
          </a:p>
        </p:txBody>
      </p:sp>
      <p:sp>
        <p:nvSpPr>
          <p:cNvPr id="3" name="Content Placeholder 2"/>
          <p:cNvSpPr>
            <a:spLocks noGrp="1"/>
          </p:cNvSpPr>
          <p:nvPr>
            <p:ph idx="1"/>
          </p:nvPr>
        </p:nvSpPr>
        <p:spPr/>
        <p:txBody>
          <a:bodyPr>
            <a:normAutofit lnSpcReduction="10000"/>
          </a:bodyPr>
          <a:lstStyle/>
          <a:p>
            <a:r>
              <a:rPr lang="en-US" dirty="0"/>
              <a:t>5. Workstations: Workstations are high-performance computers optimized for technical or scientific applications such as computer-aided design (CAD), graphic design, and multimedia editing.</a:t>
            </a:r>
          </a:p>
          <a:p>
            <a:endParaRPr lang="en-US" dirty="0"/>
          </a:p>
          <a:p>
            <a:r>
              <a:rPr lang="en-US" dirty="0"/>
              <a:t>6. Embedded Computers: These are specialized computers built into other devices and systems, such as household appliances, automobiles, industrial machinery, and medical devices. They are designed to perform specific functions and are often smaller and less powerful than general-purpose computers.</a:t>
            </a:r>
          </a:p>
          <a:p>
            <a:endParaRPr lang="en-US" dirty="0"/>
          </a:p>
          <a:p>
            <a:r>
              <a:rPr lang="en-US" dirty="0"/>
              <a:t>Each category serves different purposes and is tailored to meet specific computing needs.</a:t>
            </a:r>
          </a:p>
        </p:txBody>
      </p:sp>
    </p:spTree>
    <p:extLst>
      <p:ext uri="{BB962C8B-B14F-4D97-AF65-F5344CB8AC3E}">
        <p14:creationId xmlns:p14="http://schemas.microsoft.com/office/powerpoint/2010/main" val="1717322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by </a:t>
            </a:r>
            <a:r>
              <a:rPr lang="en-US" dirty="0" err="1" smtClean="0"/>
              <a:t>classificaiton</a:t>
            </a:r>
            <a:endParaRPr lang="en-US" dirty="0"/>
          </a:p>
        </p:txBody>
      </p:sp>
      <p:sp>
        <p:nvSpPr>
          <p:cNvPr id="3" name="Content Placeholder 2"/>
          <p:cNvSpPr>
            <a:spLocks noGrp="1"/>
          </p:cNvSpPr>
          <p:nvPr>
            <p:ph idx="1"/>
          </p:nvPr>
        </p:nvSpPr>
        <p:spPr/>
        <p:txBody>
          <a:bodyPr/>
          <a:lstStyle/>
          <a:p>
            <a:r>
              <a:rPr lang="en-US" dirty="0" smtClean="0"/>
              <a:t>General Computer</a:t>
            </a:r>
          </a:p>
          <a:p>
            <a:r>
              <a:rPr lang="en-US" dirty="0" smtClean="0"/>
              <a:t>Special purpose like IOTS </a:t>
            </a:r>
            <a:endParaRPr lang="en-US" dirty="0"/>
          </a:p>
        </p:txBody>
      </p:sp>
    </p:spTree>
    <p:extLst>
      <p:ext uri="{BB962C8B-B14F-4D97-AF65-F5344CB8AC3E}">
        <p14:creationId xmlns:p14="http://schemas.microsoft.com/office/powerpoint/2010/main" val="9547797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Computers</a:t>
            </a:r>
            <a:endParaRPr lang="en-US" dirty="0"/>
          </a:p>
        </p:txBody>
      </p:sp>
      <p:sp>
        <p:nvSpPr>
          <p:cNvPr id="3" name="Content Placeholder 2"/>
          <p:cNvSpPr>
            <a:spLocks noGrp="1"/>
          </p:cNvSpPr>
          <p:nvPr>
            <p:ph idx="1"/>
          </p:nvPr>
        </p:nvSpPr>
        <p:spPr/>
        <p:txBody>
          <a:bodyPr/>
          <a:lstStyle/>
          <a:p>
            <a:r>
              <a:rPr lang="en-US" dirty="0"/>
              <a:t>General-Purpose Computers:</a:t>
            </a:r>
          </a:p>
          <a:p>
            <a:pPr lvl="1"/>
            <a:r>
              <a:rPr lang="en-US" dirty="0"/>
              <a:t>Description: General-purpose computers are versatile devices designed to perform a wide range of tasks and applications.</a:t>
            </a:r>
          </a:p>
          <a:p>
            <a:pPr lvl="1"/>
            <a:r>
              <a:rPr lang="en-US" dirty="0"/>
              <a:t>Usage: Used for everyday computing needs such as office work, internet browsing, multimedia entertainment, gaming, programming, and personal productivity. Examples include personal computers (PCs), laptops, tablets, and smartphones.</a:t>
            </a:r>
          </a:p>
          <a:p>
            <a:endParaRPr lang="en-US" dirty="0"/>
          </a:p>
        </p:txBody>
      </p:sp>
    </p:spTree>
    <p:extLst>
      <p:ext uri="{BB962C8B-B14F-4D97-AF65-F5344CB8AC3E}">
        <p14:creationId xmlns:p14="http://schemas.microsoft.com/office/powerpoint/2010/main" val="1130456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Special Computers</a:t>
            </a:r>
            <a:endParaRPr lang="en-US" dirty="0"/>
          </a:p>
        </p:txBody>
      </p:sp>
      <p:sp>
        <p:nvSpPr>
          <p:cNvPr id="3" name="Content Placeholder 2"/>
          <p:cNvSpPr>
            <a:spLocks noGrp="1"/>
          </p:cNvSpPr>
          <p:nvPr>
            <p:ph idx="1"/>
          </p:nvPr>
        </p:nvSpPr>
        <p:spPr/>
        <p:txBody>
          <a:bodyPr>
            <a:normAutofit fontScale="92500"/>
          </a:bodyPr>
          <a:lstStyle/>
          <a:p>
            <a:r>
              <a:rPr lang="en-US" dirty="0"/>
              <a:t>Description: Special-purpose computers are designed for specific applications or tasks, often with optimized hardware and software configurations.</a:t>
            </a:r>
          </a:p>
          <a:p>
            <a:r>
              <a:rPr lang="en-US" dirty="0"/>
              <a:t>Usage: Tailored to meet the requirements of particular industries or applications, they excel in performing specialized functions efficiently. Examples include:</a:t>
            </a:r>
          </a:p>
          <a:p>
            <a:pPr lvl="1"/>
            <a:r>
              <a:rPr lang="en-US" dirty="0" err="1"/>
              <a:t>IoT</a:t>
            </a:r>
            <a:r>
              <a:rPr lang="en-US" dirty="0"/>
              <a:t> (Internet of Things) Devices: Small, embedded computers integrated into everyday objects to collect, process, and transmit data for monitoring, automation, and control purposes.</a:t>
            </a:r>
          </a:p>
          <a:p>
            <a:pPr lvl="1"/>
            <a:r>
              <a:rPr lang="en-US" dirty="0"/>
              <a:t>Point-of-Sale (POS) Systems: Computers used in retail environments to process transactions, manage inventory, and track sales data</a:t>
            </a:r>
            <a:r>
              <a:rPr lang="en-US" dirty="0" smtClean="0"/>
              <a:t>.</a:t>
            </a:r>
          </a:p>
          <a:p>
            <a:r>
              <a:rPr lang="en-US" dirty="0"/>
              <a:t>Industrial Control Systems: Computers used in manufacturing and industrial settings to control machinery, monitor processes, and automate production tasks.</a:t>
            </a:r>
          </a:p>
          <a:p>
            <a:r>
              <a:rPr lang="en-US" dirty="0"/>
              <a:t>Automotive Computers: Computers embedded in vehicles for managing engine </a:t>
            </a:r>
          </a:p>
          <a:p>
            <a:pPr lvl="1"/>
            <a:endParaRPr lang="en-US" dirty="0" smtClean="0"/>
          </a:p>
          <a:p>
            <a:pPr lvl="1"/>
            <a:endParaRPr lang="en-US" dirty="0" smtClean="0"/>
          </a:p>
          <a:p>
            <a:endParaRPr lang="en-US" dirty="0"/>
          </a:p>
        </p:txBody>
      </p:sp>
    </p:spTree>
    <p:extLst>
      <p:ext uri="{BB962C8B-B14F-4D97-AF65-F5344CB8AC3E}">
        <p14:creationId xmlns:p14="http://schemas.microsoft.com/office/powerpoint/2010/main" val="1325875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function of a computer</a:t>
            </a:r>
            <a:endParaRPr lang="en-US" dirty="0"/>
          </a:p>
        </p:txBody>
      </p:sp>
      <p:sp>
        <p:nvSpPr>
          <p:cNvPr id="3" name="Content Placeholder 2"/>
          <p:cNvSpPr>
            <a:spLocks noGrp="1"/>
          </p:cNvSpPr>
          <p:nvPr>
            <p:ph idx="1"/>
          </p:nvPr>
        </p:nvSpPr>
        <p:spPr>
          <a:xfrm>
            <a:off x="819930" y="1270000"/>
            <a:ext cx="8311476" cy="915909"/>
          </a:xfrm>
        </p:spPr>
        <p:txBody>
          <a:bodyPr>
            <a:normAutofit lnSpcReduction="10000"/>
          </a:bodyPr>
          <a:lstStyle/>
          <a:p>
            <a:r>
              <a:rPr lang="en-US" sz="2400" dirty="0" smtClean="0"/>
              <a:t>1. Input  2. Process  3.Output 4.Storage</a:t>
            </a:r>
            <a:r>
              <a:rPr lang="en-US" dirty="0" smtClean="0"/>
              <a:t/>
            </a:r>
            <a:br>
              <a:rPr lang="en-US" dirty="0" smtClean="0"/>
            </a:br>
            <a:r>
              <a:rPr lang="en-US" dirty="0" smtClean="0"/>
              <a:t/>
            </a:r>
            <a:br>
              <a:rPr lang="en-US" dirty="0" smtClean="0"/>
            </a:b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930" y="2185909"/>
            <a:ext cx="9376607" cy="3229188"/>
          </a:xfrm>
          <a:prstGeom prst="rect">
            <a:avLst/>
          </a:prstGeom>
        </p:spPr>
      </p:pic>
    </p:spTree>
    <p:extLst>
      <p:ext uri="{BB962C8B-B14F-4D97-AF65-F5344CB8AC3E}">
        <p14:creationId xmlns:p14="http://schemas.microsoft.com/office/powerpoint/2010/main" val="25540500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input</a:t>
            </a:r>
            <a:endParaRPr lang="en-US" dirty="0"/>
          </a:p>
        </p:txBody>
      </p:sp>
      <p:sp>
        <p:nvSpPr>
          <p:cNvPr id="3" name="Content Placeholder 2"/>
          <p:cNvSpPr>
            <a:spLocks noGrp="1"/>
          </p:cNvSpPr>
          <p:nvPr>
            <p:ph idx="1"/>
          </p:nvPr>
        </p:nvSpPr>
        <p:spPr/>
        <p:txBody>
          <a:bodyPr/>
          <a:lstStyle/>
          <a:p>
            <a:pPr marL="0" indent="0">
              <a:buNone/>
            </a:pPr>
            <a:r>
              <a:rPr lang="en-US" dirty="0"/>
              <a:t>Input refers to the act of providing data or commands to a computer system, typically through various means such as typing on a keyboard, speaking voice commands, or clicking buttons using a mouse or other input device.</a:t>
            </a:r>
            <a:br>
              <a:rPr lang="en-US" dirty="0"/>
            </a:br>
            <a:r>
              <a:rPr lang="en-US" dirty="0"/>
              <a:t/>
            </a:r>
            <a:br>
              <a:rPr lang="en-US" dirty="0"/>
            </a:br>
            <a:r>
              <a:rPr lang="en-US" dirty="0"/>
              <a:t/>
            </a:r>
            <a:br>
              <a:rPr lang="en-US" dirty="0"/>
            </a:br>
            <a:r>
              <a:rPr lang="en-US" dirty="0"/>
              <a:t>1.Typing </a:t>
            </a:r>
          </a:p>
          <a:p>
            <a:pPr marL="0" indent="0">
              <a:buNone/>
            </a:pPr>
            <a:r>
              <a:rPr lang="en-US" dirty="0"/>
              <a:t>2.Using voice command</a:t>
            </a:r>
          </a:p>
          <a:p>
            <a:pPr marL="0" indent="0">
              <a:buNone/>
            </a:pPr>
            <a:r>
              <a:rPr lang="en-US" dirty="0"/>
              <a:t>3.Click buttons</a:t>
            </a:r>
            <a:endParaRPr lang="en-US" dirty="0" smtClean="0"/>
          </a:p>
          <a:p>
            <a:endParaRPr lang="en-US" dirty="0"/>
          </a:p>
          <a:p>
            <a:endParaRPr lang="en-US" dirty="0"/>
          </a:p>
        </p:txBody>
      </p:sp>
    </p:spTree>
    <p:extLst>
      <p:ext uri="{BB962C8B-B14F-4D97-AF65-F5344CB8AC3E}">
        <p14:creationId xmlns:p14="http://schemas.microsoft.com/office/powerpoint/2010/main" val="2970358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Hardware &amp; OS</a:t>
            </a:r>
            <a:endParaRPr lang="en-US" dirty="0"/>
          </a:p>
        </p:txBody>
      </p:sp>
      <p:sp>
        <p:nvSpPr>
          <p:cNvPr id="3" name="Content Placeholder 2"/>
          <p:cNvSpPr>
            <a:spLocks noGrp="1"/>
          </p:cNvSpPr>
          <p:nvPr>
            <p:ph idx="1"/>
          </p:nvPr>
        </p:nvSpPr>
        <p:spPr/>
        <p:txBody>
          <a:bodyPr/>
          <a:lstStyle/>
          <a:p>
            <a:pPr marL="0" indent="0">
              <a:buNone/>
            </a:pPr>
            <a:r>
              <a:rPr lang="en-US" sz="2400" b="1" dirty="0">
                <a:solidFill>
                  <a:srgbClr val="0070C0"/>
                </a:solidFill>
              </a:rPr>
              <a:t>Global IT device spending </a:t>
            </a:r>
            <a:r>
              <a:rPr lang="en-US" sz="2400" b="1" dirty="0" smtClean="0">
                <a:solidFill>
                  <a:srgbClr val="0070C0"/>
                </a:solidFill>
              </a:rPr>
              <a:t>Trend</a:t>
            </a:r>
            <a:br>
              <a:rPr lang="en-US" sz="2400" b="1" dirty="0" smtClean="0">
                <a:solidFill>
                  <a:srgbClr val="0070C0"/>
                </a:solidFill>
              </a:rPr>
            </a:br>
            <a:r>
              <a:rPr lang="en-US" dirty="0" smtClean="0">
                <a:solidFill>
                  <a:srgbClr val="0070C0"/>
                </a:solidFill>
              </a:rPr>
              <a:t>The </a:t>
            </a:r>
            <a:r>
              <a:rPr lang="en-US" dirty="0">
                <a:solidFill>
                  <a:srgbClr val="0070C0"/>
                </a:solidFill>
              </a:rPr>
              <a:t>Global information technology (IT) spending on devices, like pcs, tablets, mobile </a:t>
            </a:r>
            <a:r>
              <a:rPr lang="en-US" dirty="0" smtClean="0">
                <a:solidFill>
                  <a:srgbClr val="0070C0"/>
                </a:solidFill>
              </a:rPr>
              <a:t>phones, printers, </a:t>
            </a:r>
            <a:r>
              <a:rPr lang="en-US" dirty="0">
                <a:solidFill>
                  <a:srgbClr val="0070C0"/>
                </a:solidFill>
              </a:rPr>
              <a:t>data center systems and </a:t>
            </a:r>
            <a:r>
              <a:rPr lang="en-US" dirty="0" smtClean="0">
                <a:solidFill>
                  <a:srgbClr val="0070C0"/>
                </a:solidFill>
              </a:rPr>
              <a:t>software and </a:t>
            </a:r>
            <a:r>
              <a:rPr lang="en-US" dirty="0">
                <a:solidFill>
                  <a:srgbClr val="0070C0"/>
                </a:solidFill>
              </a:rPr>
              <a:t>communication </a:t>
            </a:r>
            <a:r>
              <a:rPr lang="en-US" dirty="0" smtClean="0">
                <a:solidFill>
                  <a:srgbClr val="0070C0"/>
                </a:solidFill>
              </a:rPr>
              <a:t>services </a:t>
            </a:r>
            <a:r>
              <a:rPr lang="en-US" dirty="0">
                <a:solidFill>
                  <a:srgbClr val="0070C0"/>
                </a:solidFill>
              </a:rPr>
              <a:t>4.24 in 2021 and 4.45 trillion USD in 2022 </a:t>
            </a:r>
          </a:p>
          <a:p>
            <a:pPr marL="0" indent="0">
              <a:buNone/>
            </a:pPr>
            <a:r>
              <a:rPr lang="en-US" dirty="0">
                <a:solidFill>
                  <a:srgbClr val="0070C0"/>
                </a:solidFill>
              </a:rPr>
              <a:t>By 2024, IT spending is expected to increase to a staggering five trillion dollars worldwide</a:t>
            </a:r>
            <a:r>
              <a:rPr lang="en-US" dirty="0" smtClean="0">
                <a:solidFill>
                  <a:srgbClr val="0070C0"/>
                </a:solidFill>
              </a:rPr>
              <a:t>.</a:t>
            </a:r>
            <a:br>
              <a:rPr lang="en-US" dirty="0" smtClean="0">
                <a:solidFill>
                  <a:srgbClr val="0070C0"/>
                </a:solidFill>
              </a:rPr>
            </a:br>
            <a:r>
              <a:rPr lang="en-US" dirty="0"/>
              <a:t/>
            </a:r>
            <a:br>
              <a:rPr lang="en-US" dirty="0"/>
            </a:br>
            <a:r>
              <a:rPr lang="en-US" dirty="0"/>
              <a:t>Reference: </a:t>
            </a:r>
          </a:p>
          <a:p>
            <a:pPr marL="0" indent="0">
              <a:buNone/>
            </a:pPr>
            <a:endParaRPr lang="en-US" dirty="0"/>
          </a:p>
          <a:p>
            <a:pPr marL="0" indent="0">
              <a:buNone/>
            </a:pPr>
            <a:r>
              <a:rPr lang="en-US" dirty="0"/>
              <a:t>https://www.statista.com/statistics/268938/global-it-spending-by-segment/</a:t>
            </a:r>
          </a:p>
        </p:txBody>
      </p:sp>
    </p:spTree>
    <p:extLst>
      <p:ext uri="{BB962C8B-B14F-4D97-AF65-F5344CB8AC3E}">
        <p14:creationId xmlns:p14="http://schemas.microsoft.com/office/powerpoint/2010/main" val="735479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processing</a:t>
            </a:r>
            <a:endParaRPr lang="en-US" dirty="0"/>
          </a:p>
        </p:txBody>
      </p:sp>
      <p:sp>
        <p:nvSpPr>
          <p:cNvPr id="3" name="Content Placeholder 2"/>
          <p:cNvSpPr>
            <a:spLocks noGrp="1"/>
          </p:cNvSpPr>
          <p:nvPr>
            <p:ph idx="1"/>
          </p:nvPr>
        </p:nvSpPr>
        <p:spPr/>
        <p:txBody>
          <a:bodyPr/>
          <a:lstStyle/>
          <a:p>
            <a:r>
              <a:rPr lang="en-US" dirty="0"/>
              <a:t>Processing involves the manipulation and interpretation of the input data by the computer's central processing unit (CPU) and other components. This includes executing instructions, performing calculations, making decisions based on predefined algorithms, and generating output. </a:t>
            </a:r>
            <a:endParaRPr lang="en-US" dirty="0" smtClean="0"/>
          </a:p>
          <a:p>
            <a:endParaRPr lang="en-US" dirty="0"/>
          </a:p>
          <a:p>
            <a:endParaRPr lang="en-US" dirty="0" smtClean="0"/>
          </a:p>
          <a:p>
            <a:r>
              <a:rPr lang="en-US" b="1" dirty="0" smtClean="0"/>
              <a:t>In </a:t>
            </a:r>
            <a:r>
              <a:rPr lang="en-US" b="1" dirty="0"/>
              <a:t>essence, processing transforms the raw input data into meaningful information or results according to the desired computational tasks.</a:t>
            </a:r>
          </a:p>
        </p:txBody>
      </p:sp>
    </p:spTree>
    <p:extLst>
      <p:ext uri="{BB962C8B-B14F-4D97-AF65-F5344CB8AC3E}">
        <p14:creationId xmlns:p14="http://schemas.microsoft.com/office/powerpoint/2010/main" val="1325600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dirty="0" smtClean="0"/>
              <a:t>output</a:t>
            </a:r>
            <a:endParaRPr lang="en-US" dirty="0"/>
          </a:p>
        </p:txBody>
      </p:sp>
      <p:sp>
        <p:nvSpPr>
          <p:cNvPr id="3" name="Content Placeholder 2"/>
          <p:cNvSpPr>
            <a:spLocks noGrp="1"/>
          </p:cNvSpPr>
          <p:nvPr>
            <p:ph idx="1"/>
          </p:nvPr>
        </p:nvSpPr>
        <p:spPr/>
        <p:txBody>
          <a:bodyPr/>
          <a:lstStyle/>
          <a:p>
            <a:r>
              <a:rPr lang="en-US" dirty="0" smtClean="0"/>
              <a:t>Output </a:t>
            </a:r>
            <a:r>
              <a:rPr lang="en-US" dirty="0"/>
              <a:t>represents the outcome of the computational process, conveying the processed information to users or other systems for further use or interpretation</a:t>
            </a:r>
            <a:r>
              <a:rPr lang="en-US" dirty="0" smtClean="0"/>
              <a:t>.</a:t>
            </a:r>
          </a:p>
          <a:p>
            <a:endParaRPr lang="en-US" dirty="0"/>
          </a:p>
          <a:p>
            <a:endParaRPr lang="en-US" dirty="0"/>
          </a:p>
        </p:txBody>
      </p:sp>
    </p:spTree>
    <p:extLst>
      <p:ext uri="{BB962C8B-B14F-4D97-AF65-F5344CB8AC3E}">
        <p14:creationId xmlns:p14="http://schemas.microsoft.com/office/powerpoint/2010/main" val="40562886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storage</a:t>
            </a:r>
            <a:endParaRPr lang="en-US" dirty="0"/>
          </a:p>
        </p:txBody>
      </p:sp>
      <p:sp>
        <p:nvSpPr>
          <p:cNvPr id="3" name="Content Placeholder 2"/>
          <p:cNvSpPr>
            <a:spLocks noGrp="1"/>
          </p:cNvSpPr>
          <p:nvPr>
            <p:ph idx="1"/>
          </p:nvPr>
        </p:nvSpPr>
        <p:spPr/>
        <p:txBody>
          <a:bodyPr/>
          <a:lstStyle/>
          <a:p>
            <a:r>
              <a:rPr lang="en-US" dirty="0"/>
              <a:t>Storage refers to the capability of a computer system to retain data, programs, and information for future use. It involves saving data in a persistent form, typically on physical or virtual storage devices such as hard disk drives (HDDs), solid-state drives (SSDs), optical discs, magnetic tapes, or cloud-based storage services. Storage allows computers to store and retrieve data as needed, enabling users to preserve information, install software, and maintain the system's state across sessions.</a:t>
            </a:r>
          </a:p>
        </p:txBody>
      </p:sp>
    </p:spTree>
    <p:extLst>
      <p:ext uri="{BB962C8B-B14F-4D97-AF65-F5344CB8AC3E}">
        <p14:creationId xmlns:p14="http://schemas.microsoft.com/office/powerpoint/2010/main" val="1008973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computers</a:t>
            </a:r>
            <a:endParaRPr lang="en-US" dirty="0"/>
          </a:p>
        </p:txBody>
      </p:sp>
      <p:sp>
        <p:nvSpPr>
          <p:cNvPr id="3" name="Content Placeholder 2"/>
          <p:cNvSpPr>
            <a:spLocks noGrp="1"/>
          </p:cNvSpPr>
          <p:nvPr>
            <p:ph idx="1"/>
          </p:nvPr>
        </p:nvSpPr>
        <p:spPr>
          <a:xfrm>
            <a:off x="496957" y="1818861"/>
            <a:ext cx="8777045" cy="4222501"/>
          </a:xfrm>
        </p:spPr>
        <p:txBody>
          <a:bodyPr>
            <a:normAutofit fontScale="92500" lnSpcReduction="10000"/>
          </a:bodyPr>
          <a:lstStyle/>
          <a:p>
            <a:r>
              <a:rPr lang="en-US" dirty="0" smtClean="0"/>
              <a:t>1</a:t>
            </a:r>
            <a:r>
              <a:rPr lang="en-US" dirty="0"/>
              <a:t>. Increased Efficiency: Computers automate tasks, streamline processes, and enable multitasking, leading to enhanced productivity and faster execution of tasks.</a:t>
            </a:r>
          </a:p>
          <a:p>
            <a:endParaRPr lang="en-US" dirty="0"/>
          </a:p>
          <a:p>
            <a:r>
              <a:rPr lang="en-US" dirty="0"/>
              <a:t>2. Access to Information: Computers provide access to vast amounts of information through the internet, databases, and digital libraries, facilitating research, learning, and decision-making.</a:t>
            </a:r>
          </a:p>
          <a:p>
            <a:endParaRPr lang="en-US" dirty="0"/>
          </a:p>
          <a:p>
            <a:r>
              <a:rPr lang="en-US" dirty="0"/>
              <a:t>3. Communication: Computers enable communication through email, instant messaging, video conferencing, and social media, connecting people globally and facilitating collaboration.</a:t>
            </a:r>
          </a:p>
          <a:p>
            <a:endParaRPr lang="en-US" dirty="0"/>
          </a:p>
          <a:p>
            <a:r>
              <a:rPr lang="en-US" dirty="0"/>
              <a:t>4. Data Processing and Analysis: Computers can process large volumes of data quickly and accurately, enabling data analysis, modeling, and forecasting in various fields such as science, business, and healthcare.</a:t>
            </a:r>
          </a:p>
          <a:p>
            <a:endParaRPr lang="en-US" dirty="0"/>
          </a:p>
        </p:txBody>
      </p:sp>
    </p:spTree>
    <p:extLst>
      <p:ext uri="{BB962C8B-B14F-4D97-AF65-F5344CB8AC3E}">
        <p14:creationId xmlns:p14="http://schemas.microsoft.com/office/powerpoint/2010/main" val="39135435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52061"/>
          </a:xfrm>
        </p:spPr>
        <p:txBody>
          <a:bodyPr/>
          <a:lstStyle/>
          <a:p>
            <a:r>
              <a:rPr lang="en-US" dirty="0" smtClean="0"/>
              <a:t>Continue..</a:t>
            </a:r>
            <a:endParaRPr lang="en-US" dirty="0"/>
          </a:p>
        </p:txBody>
      </p:sp>
      <p:sp>
        <p:nvSpPr>
          <p:cNvPr id="3" name="Content Placeholder 2"/>
          <p:cNvSpPr>
            <a:spLocks noGrp="1"/>
          </p:cNvSpPr>
          <p:nvPr>
            <p:ph idx="1"/>
          </p:nvPr>
        </p:nvSpPr>
        <p:spPr>
          <a:xfrm>
            <a:off x="607760" y="1361661"/>
            <a:ext cx="8596668" cy="3880773"/>
          </a:xfrm>
        </p:spPr>
        <p:txBody>
          <a:bodyPr>
            <a:normAutofit fontScale="85000" lnSpcReduction="10000"/>
          </a:bodyPr>
          <a:lstStyle/>
          <a:p>
            <a:r>
              <a:rPr lang="en-US" dirty="0"/>
              <a:t>5. Creative Expression: Computers empower users to create digital content, including artwork, music, videos, and writing, fostering creativity and self-expression.</a:t>
            </a:r>
          </a:p>
          <a:p>
            <a:endParaRPr lang="en-US" dirty="0"/>
          </a:p>
          <a:p>
            <a:r>
              <a:rPr lang="en-US" dirty="0"/>
              <a:t>6. Entertainment: Computers offer a wide range of entertainment options, including gaming, streaming media, online content, and virtual experiences, providing relaxation and enjoyment.</a:t>
            </a:r>
          </a:p>
          <a:p>
            <a:endParaRPr lang="en-US" dirty="0"/>
          </a:p>
          <a:p>
            <a:r>
              <a:rPr lang="en-US" dirty="0"/>
              <a:t>7. Automation and Control: Computers control and automate various systems and processes in industries such as manufacturing, transportation, and healthcare, improving efficiency, safety, and reliability.</a:t>
            </a:r>
          </a:p>
          <a:p>
            <a:endParaRPr lang="en-US" dirty="0"/>
          </a:p>
          <a:p>
            <a:pPr marL="0" indent="0">
              <a:buNone/>
            </a:pPr>
            <a:r>
              <a:rPr lang="en-US" dirty="0"/>
              <a:t>Overall, computers play a crucial role in modern society, enhancing productivity, communication, creativity, and entertainment while enabling innovation and progress in various fields.</a:t>
            </a:r>
          </a:p>
          <a:p>
            <a:endParaRPr lang="en-US" dirty="0"/>
          </a:p>
        </p:txBody>
      </p:sp>
    </p:spTree>
    <p:extLst>
      <p:ext uri="{BB962C8B-B14F-4D97-AF65-F5344CB8AC3E}">
        <p14:creationId xmlns:p14="http://schemas.microsoft.com/office/powerpoint/2010/main" val="22897077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of computing devices</a:t>
            </a:r>
            <a:endParaRPr lang="en-US" dirty="0"/>
          </a:p>
        </p:txBody>
      </p:sp>
      <p:sp>
        <p:nvSpPr>
          <p:cNvPr id="3" name="Content Placeholder 2"/>
          <p:cNvSpPr>
            <a:spLocks noGrp="1"/>
          </p:cNvSpPr>
          <p:nvPr>
            <p:ph idx="1"/>
          </p:nvPr>
        </p:nvSpPr>
        <p:spPr/>
        <p:txBody>
          <a:bodyPr>
            <a:normAutofit fontScale="85000" lnSpcReduction="10000"/>
          </a:bodyPr>
          <a:lstStyle/>
          <a:p>
            <a:r>
              <a:rPr lang="en-US" dirty="0"/>
              <a:t>Computing devices and platforms encompass a variety of technologies, including:</a:t>
            </a:r>
          </a:p>
          <a:p>
            <a:endParaRPr lang="en-US" dirty="0"/>
          </a:p>
          <a:p>
            <a:r>
              <a:rPr lang="en-US" dirty="0"/>
              <a:t>1. Personal Computers (PCs): General-purpose computers designed for individual use, including desktops, laptops, and tablets.</a:t>
            </a:r>
          </a:p>
          <a:p>
            <a:endParaRPr lang="en-US" dirty="0"/>
          </a:p>
          <a:p>
            <a:r>
              <a:rPr lang="en-US" dirty="0"/>
              <a:t>2. Mobile Devices: Portable computing devices such as smartphones and tablets, running operating systems like iOS and Android.</a:t>
            </a:r>
          </a:p>
          <a:p>
            <a:endParaRPr lang="en-US" dirty="0"/>
          </a:p>
          <a:p>
            <a:r>
              <a:rPr lang="en-US" dirty="0"/>
              <a:t>3. Workstations: High-performance computers optimized for technical or scientific tasks, such as CAD and graphic design.</a:t>
            </a:r>
          </a:p>
          <a:p>
            <a:endParaRPr lang="en-US" dirty="0"/>
          </a:p>
          <a:p>
            <a:r>
              <a:rPr lang="en-US" dirty="0"/>
              <a:t>4. Servers: Computers designed to provide services or resources to other computers on a network, used for hosting websites, managing databases, and more.</a:t>
            </a:r>
          </a:p>
          <a:p>
            <a:endParaRPr lang="en-US" dirty="0"/>
          </a:p>
        </p:txBody>
      </p:sp>
    </p:spTree>
    <p:extLst>
      <p:ext uri="{BB962C8B-B14F-4D97-AF65-F5344CB8AC3E}">
        <p14:creationId xmlns:p14="http://schemas.microsoft.com/office/powerpoint/2010/main" val="37219249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Continue..</a:t>
            </a:r>
            <a:endParaRPr lang="en-US" dirty="0"/>
          </a:p>
        </p:txBody>
      </p:sp>
      <p:sp>
        <p:nvSpPr>
          <p:cNvPr id="3" name="Content Placeholder 2"/>
          <p:cNvSpPr>
            <a:spLocks noGrp="1"/>
          </p:cNvSpPr>
          <p:nvPr>
            <p:ph idx="1"/>
          </p:nvPr>
        </p:nvSpPr>
        <p:spPr/>
        <p:txBody>
          <a:bodyPr/>
          <a:lstStyle/>
          <a:p>
            <a:r>
              <a:rPr lang="en-US" dirty="0"/>
              <a:t>5. Embedded Systems: Specialized computers integrated into other devices and systems, such as </a:t>
            </a:r>
            <a:r>
              <a:rPr lang="en-US" dirty="0" err="1"/>
              <a:t>IoT</a:t>
            </a:r>
            <a:r>
              <a:rPr lang="en-US" dirty="0"/>
              <a:t> devices, automotive systems, and medical devices.</a:t>
            </a:r>
          </a:p>
          <a:p>
            <a:endParaRPr lang="en-US" dirty="0"/>
          </a:p>
          <a:p>
            <a:r>
              <a:rPr lang="en-US" dirty="0"/>
              <a:t>6. Cloud Computing Platforms: Infrastructure and services provided over the internet, allowing users to access computing resources and applications remotely.</a:t>
            </a:r>
          </a:p>
          <a:p>
            <a:endParaRPr lang="en-US" dirty="0"/>
          </a:p>
          <a:p>
            <a:pPr marL="0" indent="0">
              <a:buNone/>
            </a:pPr>
            <a:r>
              <a:rPr lang="en-US" dirty="0"/>
              <a:t>Each type of computing device and platform serves different purposes and caters to specific computing needs, contributing to the diverse landscape of modern technology.</a:t>
            </a:r>
          </a:p>
          <a:p>
            <a:endParaRPr lang="en-US" dirty="0"/>
          </a:p>
        </p:txBody>
      </p:sp>
    </p:spTree>
    <p:extLst>
      <p:ext uri="{BB962C8B-B14F-4D97-AF65-F5344CB8AC3E}">
        <p14:creationId xmlns:p14="http://schemas.microsoft.com/office/powerpoint/2010/main" val="28732221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Notational System</a:t>
            </a:r>
            <a:endParaRPr lang="en-US" dirty="0"/>
          </a:p>
        </p:txBody>
      </p:sp>
      <p:sp>
        <p:nvSpPr>
          <p:cNvPr id="3" name="Content Placeholder 2"/>
          <p:cNvSpPr>
            <a:spLocks noGrp="1"/>
          </p:cNvSpPr>
          <p:nvPr>
            <p:ph idx="1"/>
          </p:nvPr>
        </p:nvSpPr>
        <p:spPr>
          <a:xfrm>
            <a:off x="627633" y="1345579"/>
            <a:ext cx="8596668" cy="1357863"/>
          </a:xfrm>
        </p:spPr>
        <p:txBody>
          <a:bodyPr/>
          <a:lstStyle/>
          <a:p>
            <a:pPr marL="0" indent="0">
              <a:buNone/>
            </a:pPr>
            <a:r>
              <a:rPr lang="en-US" dirty="0"/>
              <a:t>Computer notation systems are fundamental to how computers represent and process data. The most common notation system used in computing is the binary system, which employs only two symbols, typically denoted as 0 and 1. In binary notation, each digit is referred to as a bit (short for binary digit</a:t>
            </a:r>
            <a:r>
              <a:rPr lang="en-US" dirty="0" smtClean="0"/>
              <a:t>).</a:t>
            </a:r>
            <a:endParaRPr lang="en-US" dirty="0"/>
          </a:p>
        </p:txBody>
      </p:sp>
      <p:sp>
        <p:nvSpPr>
          <p:cNvPr id="4" name="TextBox 3"/>
          <p:cNvSpPr txBox="1"/>
          <p:nvPr/>
        </p:nvSpPr>
        <p:spPr>
          <a:xfrm>
            <a:off x="1252330" y="2793090"/>
            <a:ext cx="5267740" cy="1200329"/>
          </a:xfrm>
          <a:prstGeom prst="rect">
            <a:avLst/>
          </a:prstGeom>
          <a:noFill/>
        </p:spPr>
        <p:txBody>
          <a:bodyPr wrap="square" rtlCol="0">
            <a:spAutoFit/>
          </a:bodyPr>
          <a:lstStyle/>
          <a:p>
            <a:pPr marL="342900" indent="-342900">
              <a:buFont typeface="+mj-lt"/>
              <a:buAutoNum type="arabicPeriod"/>
            </a:pPr>
            <a:r>
              <a:rPr lang="en-US" b="1" dirty="0"/>
              <a:t>Binary Notation (Base-2</a:t>
            </a:r>
            <a:r>
              <a:rPr lang="en-US" b="1" dirty="0" smtClean="0"/>
              <a:t>)</a:t>
            </a:r>
          </a:p>
          <a:p>
            <a:pPr marL="342900" indent="-342900">
              <a:buFont typeface="+mj-lt"/>
              <a:buAutoNum type="arabicPeriod"/>
            </a:pPr>
            <a:r>
              <a:rPr lang="en-US" b="1" dirty="0"/>
              <a:t>Decimal Notation (Base-10</a:t>
            </a:r>
            <a:r>
              <a:rPr lang="en-US" b="1" dirty="0" smtClean="0"/>
              <a:t>)</a:t>
            </a:r>
            <a:endParaRPr lang="en-US" dirty="0"/>
          </a:p>
          <a:p>
            <a:pPr marL="342900" indent="-342900">
              <a:buFont typeface="+mj-lt"/>
              <a:buAutoNum type="arabicPeriod"/>
            </a:pPr>
            <a:r>
              <a:rPr lang="en-US" b="1" dirty="0"/>
              <a:t>Hexadecimal Notation (Base-16</a:t>
            </a:r>
            <a:r>
              <a:rPr lang="en-US" b="1" dirty="0" smtClean="0"/>
              <a:t>)</a:t>
            </a:r>
            <a:endParaRPr lang="en-US" dirty="0"/>
          </a:p>
          <a:p>
            <a:endParaRPr lang="en-US" dirty="0"/>
          </a:p>
        </p:txBody>
      </p:sp>
    </p:spTree>
    <p:extLst>
      <p:ext uri="{BB962C8B-B14F-4D97-AF65-F5344CB8AC3E}">
        <p14:creationId xmlns:p14="http://schemas.microsoft.com/office/powerpoint/2010/main" val="13618573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6542" y="2468750"/>
            <a:ext cx="8596668" cy="1503017"/>
          </a:xfrm>
        </p:spPr>
        <p:txBody>
          <a:bodyPr>
            <a:noAutofit/>
          </a:bodyPr>
          <a:lstStyle/>
          <a:p>
            <a:r>
              <a:rPr lang="en-US" sz="8000" dirty="0" smtClean="0"/>
              <a:t>Operating System</a:t>
            </a:r>
            <a:endParaRPr lang="en-US" sz="8000" dirty="0"/>
          </a:p>
        </p:txBody>
      </p:sp>
      <p:sp>
        <p:nvSpPr>
          <p:cNvPr id="3" name="Content Placeholder 2"/>
          <p:cNvSpPr>
            <a:spLocks noGrp="1"/>
          </p:cNvSpPr>
          <p:nvPr>
            <p:ph idx="1"/>
          </p:nvPr>
        </p:nvSpPr>
        <p:spPr>
          <a:xfrm>
            <a:off x="2685038" y="2031381"/>
            <a:ext cx="8596668" cy="3880773"/>
          </a:xfrm>
        </p:spPr>
        <p:txBody>
          <a:bodyPr/>
          <a:lstStyle/>
          <a:p>
            <a:pPr marL="0" indent="0">
              <a:buNone/>
            </a:pPr>
            <a:r>
              <a:rPr lang="en-US" dirty="0" smtClean="0"/>
              <a:t>Introduction to Operating System</a:t>
            </a:r>
            <a:endParaRPr lang="en-US" dirty="0"/>
          </a:p>
        </p:txBody>
      </p:sp>
    </p:spTree>
    <p:extLst>
      <p:ext uri="{BB962C8B-B14F-4D97-AF65-F5344CB8AC3E}">
        <p14:creationId xmlns:p14="http://schemas.microsoft.com/office/powerpoint/2010/main" val="37662078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will discuss in this session</a:t>
            </a:r>
            <a:endParaRPr lang="en-US" dirty="0"/>
          </a:p>
        </p:txBody>
      </p:sp>
      <p:sp>
        <p:nvSpPr>
          <p:cNvPr id="3" name="Content Placeholder 2"/>
          <p:cNvSpPr>
            <a:spLocks noGrp="1"/>
          </p:cNvSpPr>
          <p:nvPr>
            <p:ph idx="1"/>
          </p:nvPr>
        </p:nvSpPr>
        <p:spPr/>
        <p:txBody>
          <a:bodyPr/>
          <a:lstStyle/>
          <a:p>
            <a:r>
              <a:rPr lang="en-US" dirty="0"/>
              <a:t>Describing the Operating system</a:t>
            </a:r>
          </a:p>
          <a:p>
            <a:r>
              <a:rPr lang="en-US" dirty="0"/>
              <a:t>classification </a:t>
            </a:r>
          </a:p>
          <a:p>
            <a:r>
              <a:rPr lang="en-US" dirty="0"/>
              <a:t>OS generation</a:t>
            </a:r>
          </a:p>
          <a:p>
            <a:r>
              <a:rPr lang="en-US" dirty="0"/>
              <a:t>History</a:t>
            </a:r>
          </a:p>
        </p:txBody>
      </p:sp>
    </p:spTree>
    <p:extLst>
      <p:ext uri="{BB962C8B-B14F-4D97-AF65-F5344CB8AC3E}">
        <p14:creationId xmlns:p14="http://schemas.microsoft.com/office/powerpoint/2010/main" val="3941258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6115" y="1516497"/>
            <a:ext cx="7279106" cy="4657875"/>
          </a:xfrm>
        </p:spPr>
      </p:pic>
    </p:spTree>
    <p:extLst>
      <p:ext uri="{BB962C8B-B14F-4D97-AF65-F5344CB8AC3E}">
        <p14:creationId xmlns:p14="http://schemas.microsoft.com/office/powerpoint/2010/main" val="17541570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7063" y="1279626"/>
            <a:ext cx="8597900" cy="3397047"/>
          </a:xfrm>
        </p:spPr>
      </p:pic>
    </p:spTree>
    <p:extLst>
      <p:ext uri="{BB962C8B-B14F-4D97-AF65-F5344CB8AC3E}">
        <p14:creationId xmlns:p14="http://schemas.microsoft.com/office/powerpoint/2010/main" val="20748476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Operating System</a:t>
            </a:r>
            <a:endParaRPr lang="en-US" dirty="0"/>
          </a:p>
        </p:txBody>
      </p:sp>
      <p:sp>
        <p:nvSpPr>
          <p:cNvPr id="3" name="Content Placeholder 2"/>
          <p:cNvSpPr>
            <a:spLocks noGrp="1"/>
          </p:cNvSpPr>
          <p:nvPr>
            <p:ph idx="1"/>
          </p:nvPr>
        </p:nvSpPr>
        <p:spPr/>
        <p:txBody>
          <a:bodyPr/>
          <a:lstStyle/>
          <a:p>
            <a:r>
              <a:rPr lang="en-US" dirty="0"/>
              <a:t>Operating systems (OS) are the core software that manages computer hardware and provides services for applications. They serve as an intermediary between the user and the computer hardware, facilitating communication and resource management</a:t>
            </a:r>
          </a:p>
        </p:txBody>
      </p:sp>
    </p:spTree>
    <p:extLst>
      <p:ext uri="{BB962C8B-B14F-4D97-AF65-F5344CB8AC3E}">
        <p14:creationId xmlns:p14="http://schemas.microsoft.com/office/powerpoint/2010/main" val="21876164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12304"/>
          </a:xfrm>
        </p:spPr>
        <p:txBody>
          <a:bodyPr/>
          <a:lstStyle/>
          <a:p>
            <a:r>
              <a:rPr lang="en-US" dirty="0" smtClean="0"/>
              <a:t>Types of Environment</a:t>
            </a:r>
            <a:endParaRPr lang="en-US" dirty="0"/>
          </a:p>
        </p:txBody>
      </p:sp>
      <p:sp>
        <p:nvSpPr>
          <p:cNvPr id="3" name="Content Placeholder 2"/>
          <p:cNvSpPr>
            <a:spLocks noGrp="1"/>
          </p:cNvSpPr>
          <p:nvPr>
            <p:ph idx="1"/>
          </p:nvPr>
        </p:nvSpPr>
        <p:spPr>
          <a:xfrm>
            <a:off x="677334" y="3214137"/>
            <a:ext cx="8596668" cy="3880773"/>
          </a:xfrm>
        </p:spPr>
        <p:txBody>
          <a:bodyPr/>
          <a:lstStyle/>
          <a:p>
            <a:pPr marL="0" indent="0">
              <a:buNone/>
            </a:pPr>
            <a:r>
              <a:rPr lang="fr-FR" dirty="0" smtClean="0"/>
              <a:t>1.Commandline </a:t>
            </a:r>
            <a:r>
              <a:rPr lang="fr-FR" dirty="0"/>
              <a:t>interface</a:t>
            </a:r>
          </a:p>
          <a:p>
            <a:pPr marL="0" indent="0">
              <a:buNone/>
            </a:pPr>
            <a:r>
              <a:rPr lang="fr-FR" dirty="0"/>
              <a:t>2.Graphical User interface (GUI)</a:t>
            </a:r>
          </a:p>
          <a:p>
            <a:endParaRPr lang="en-US" dirty="0"/>
          </a:p>
        </p:txBody>
      </p:sp>
      <p:sp>
        <p:nvSpPr>
          <p:cNvPr id="4" name="TextBox 3"/>
          <p:cNvSpPr txBox="1"/>
          <p:nvPr/>
        </p:nvSpPr>
        <p:spPr>
          <a:xfrm>
            <a:off x="964096" y="1570383"/>
            <a:ext cx="8284640" cy="923330"/>
          </a:xfrm>
          <a:prstGeom prst="rect">
            <a:avLst/>
          </a:prstGeom>
          <a:noFill/>
        </p:spPr>
        <p:txBody>
          <a:bodyPr wrap="none" rtlCol="0">
            <a:spAutoFit/>
          </a:bodyPr>
          <a:lstStyle/>
          <a:p>
            <a:r>
              <a:rPr lang="en-US" dirty="0"/>
              <a:t>Operating systems (OS) </a:t>
            </a:r>
            <a:r>
              <a:rPr lang="en-US" dirty="0" smtClean="0"/>
              <a:t>environments </a:t>
            </a:r>
            <a:r>
              <a:rPr lang="en-US" dirty="0"/>
              <a:t>can be broadly categorized into several </a:t>
            </a:r>
            <a:r>
              <a:rPr lang="en-US" dirty="0" smtClean="0"/>
              <a:t/>
            </a:r>
            <a:br>
              <a:rPr lang="en-US" dirty="0" smtClean="0"/>
            </a:br>
            <a:r>
              <a:rPr lang="en-US" dirty="0" smtClean="0"/>
              <a:t>types </a:t>
            </a:r>
            <a:r>
              <a:rPr lang="en-US" dirty="0"/>
              <a:t>based on their intended use, architecture, and user interface. </a:t>
            </a:r>
            <a:endParaRPr lang="en-US" dirty="0" smtClean="0"/>
          </a:p>
          <a:p>
            <a:r>
              <a:rPr lang="en-US" dirty="0" smtClean="0"/>
              <a:t>Here's </a:t>
            </a:r>
            <a:r>
              <a:rPr lang="en-US" dirty="0"/>
              <a:t>a brief </a:t>
            </a:r>
            <a:r>
              <a:rPr lang="en-US" dirty="0" smtClean="0"/>
              <a:t>overview of user interface based</a:t>
            </a:r>
            <a:endParaRPr lang="en-US" dirty="0"/>
          </a:p>
        </p:txBody>
      </p:sp>
    </p:spTree>
    <p:extLst>
      <p:ext uri="{BB962C8B-B14F-4D97-AF65-F5344CB8AC3E}">
        <p14:creationId xmlns:p14="http://schemas.microsoft.com/office/powerpoint/2010/main" val="23927177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Operating System History</a:t>
            </a:r>
            <a:endParaRPr lang="en-US" dirty="0"/>
          </a:p>
        </p:txBody>
      </p:sp>
      <p:sp>
        <p:nvSpPr>
          <p:cNvPr id="3" name="Content Placeholder 2"/>
          <p:cNvSpPr>
            <a:spLocks noGrp="1"/>
          </p:cNvSpPr>
          <p:nvPr>
            <p:ph idx="1"/>
          </p:nvPr>
        </p:nvSpPr>
        <p:spPr/>
        <p:txBody>
          <a:bodyPr/>
          <a:lstStyle/>
          <a:p>
            <a:r>
              <a:rPr lang="en-US" dirty="0"/>
              <a:t>4 generation</a:t>
            </a:r>
          </a:p>
          <a:p>
            <a:endParaRPr lang="en-US" dirty="0"/>
          </a:p>
          <a:p>
            <a:r>
              <a:rPr lang="en-US" dirty="0"/>
              <a:t>1.1945 to 1955</a:t>
            </a:r>
          </a:p>
          <a:p>
            <a:r>
              <a:rPr lang="en-US" dirty="0"/>
              <a:t>2.1955 to 1965</a:t>
            </a:r>
          </a:p>
          <a:p>
            <a:r>
              <a:rPr lang="en-US" dirty="0"/>
              <a:t>3.1965 to 1980</a:t>
            </a:r>
          </a:p>
          <a:p>
            <a:r>
              <a:rPr lang="en-US" dirty="0"/>
              <a:t>4.1980 to </a:t>
            </a:r>
            <a:r>
              <a:rPr lang="en-US" dirty="0" smtClean="0"/>
              <a:t>1995</a:t>
            </a:r>
          </a:p>
          <a:p>
            <a:r>
              <a:rPr lang="en-US" dirty="0" smtClean="0"/>
              <a:t>5.1995 to now</a:t>
            </a:r>
            <a:endParaRPr lang="en-US" dirty="0"/>
          </a:p>
        </p:txBody>
      </p:sp>
    </p:spTree>
    <p:extLst>
      <p:ext uri="{BB962C8B-B14F-4D97-AF65-F5344CB8AC3E}">
        <p14:creationId xmlns:p14="http://schemas.microsoft.com/office/powerpoint/2010/main" val="38453448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single-steam OS</a:t>
            </a:r>
            <a:endParaRPr lang="en-US" dirty="0"/>
          </a:p>
        </p:txBody>
      </p:sp>
      <p:sp>
        <p:nvSpPr>
          <p:cNvPr id="5" name="Rectangular Callout 4"/>
          <p:cNvSpPr/>
          <p:nvPr/>
        </p:nvSpPr>
        <p:spPr>
          <a:xfrm>
            <a:off x="1480930" y="1930400"/>
            <a:ext cx="7523922" cy="2721113"/>
          </a:xfrm>
          <a:prstGeom prst="wedgeRect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Content Placeholder 2"/>
          <p:cNvSpPr>
            <a:spLocks noGrp="1"/>
          </p:cNvSpPr>
          <p:nvPr>
            <p:ph idx="1"/>
          </p:nvPr>
        </p:nvSpPr>
        <p:spPr>
          <a:xfrm>
            <a:off x="1601673" y="2091540"/>
            <a:ext cx="8596668" cy="3880773"/>
          </a:xfrm>
        </p:spPr>
        <p:txBody>
          <a:bodyPr/>
          <a:lstStyle/>
          <a:p>
            <a:pPr marL="0" indent="0">
              <a:buNone/>
            </a:pPr>
            <a:r>
              <a:rPr lang="en-US" b="1" dirty="0"/>
              <a:t>General Motor </a:t>
            </a:r>
            <a:r>
              <a:rPr lang="en-US" b="1" dirty="0" smtClean="0"/>
              <a:t>research </a:t>
            </a:r>
            <a:r>
              <a:rPr lang="en-US" b="1" dirty="0"/>
              <a:t>developed first single-stream operating </a:t>
            </a:r>
            <a:endParaRPr lang="en-US" b="1" dirty="0" smtClean="0"/>
          </a:p>
          <a:p>
            <a:pPr marL="0" indent="0">
              <a:buNone/>
            </a:pPr>
            <a:r>
              <a:rPr lang="en-US" b="1" dirty="0" smtClean="0"/>
              <a:t>system </a:t>
            </a:r>
            <a:r>
              <a:rPr lang="en-US" b="1" dirty="0"/>
              <a:t>in </a:t>
            </a:r>
            <a:r>
              <a:rPr lang="en-US" b="1" dirty="0" smtClean="0"/>
              <a:t>1956 </a:t>
            </a:r>
            <a:r>
              <a:rPr lang="da-DK" b="1" dirty="0"/>
              <a:t>for  IBM 704 Computer </a:t>
            </a:r>
            <a:r>
              <a:rPr lang="da-DK" b="1" dirty="0" smtClean="0"/>
              <a:t>system</a:t>
            </a:r>
          </a:p>
          <a:p>
            <a:pPr marL="0" indent="0">
              <a:buNone/>
            </a:pPr>
            <a:endParaRPr lang="da-DK" b="1" dirty="0"/>
          </a:p>
          <a:p>
            <a:pPr marL="0" indent="0">
              <a:buNone/>
            </a:pPr>
            <a:r>
              <a:rPr lang="da-DK" b="1" dirty="0" smtClean="0"/>
              <a:t>IBM became </a:t>
            </a:r>
            <a:r>
              <a:rPr lang="en-US" dirty="0"/>
              <a:t>IBM was one of the pioneering </a:t>
            </a:r>
            <a:r>
              <a:rPr lang="en-US" dirty="0" smtClean="0"/>
              <a:t>companies for releasing OS</a:t>
            </a:r>
            <a:endParaRPr lang="en-US" b="1" dirty="0"/>
          </a:p>
        </p:txBody>
      </p:sp>
    </p:spTree>
    <p:extLst>
      <p:ext uri="{BB962C8B-B14F-4D97-AF65-F5344CB8AC3E}">
        <p14:creationId xmlns:p14="http://schemas.microsoft.com/office/powerpoint/2010/main" val="29650738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Modern OS</a:t>
            </a:r>
            <a:endParaRPr lang="en-US" dirty="0"/>
          </a:p>
        </p:txBody>
      </p:sp>
      <p:sp>
        <p:nvSpPr>
          <p:cNvPr id="3" name="Content Placeholder 2"/>
          <p:cNvSpPr>
            <a:spLocks noGrp="1"/>
          </p:cNvSpPr>
          <p:nvPr>
            <p:ph idx="1"/>
          </p:nvPr>
        </p:nvSpPr>
        <p:spPr/>
        <p:txBody>
          <a:bodyPr/>
          <a:lstStyle/>
          <a:p>
            <a:r>
              <a:rPr lang="en-US" dirty="0" smtClean="0"/>
              <a:t>Windows</a:t>
            </a:r>
          </a:p>
          <a:p>
            <a:r>
              <a:rPr lang="en-US" dirty="0" smtClean="0"/>
              <a:t>Unix</a:t>
            </a:r>
          </a:p>
          <a:p>
            <a:r>
              <a:rPr lang="en-US" dirty="0" smtClean="0"/>
              <a:t>Linux</a:t>
            </a:r>
          </a:p>
          <a:p>
            <a:r>
              <a:rPr lang="en-US" dirty="0" smtClean="0"/>
              <a:t>Mac OS</a:t>
            </a:r>
            <a:endParaRPr lang="en-US" dirty="0"/>
          </a:p>
        </p:txBody>
      </p:sp>
    </p:spTree>
    <p:extLst>
      <p:ext uri="{BB962C8B-B14F-4D97-AF65-F5344CB8AC3E}">
        <p14:creationId xmlns:p14="http://schemas.microsoft.com/office/powerpoint/2010/main" val="42451172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Components</a:t>
            </a:r>
            <a:endParaRPr lang="en-US" dirty="0"/>
          </a:p>
        </p:txBody>
      </p:sp>
      <p:sp>
        <p:nvSpPr>
          <p:cNvPr id="3" name="Content Placeholder 2"/>
          <p:cNvSpPr>
            <a:spLocks noGrp="1"/>
          </p:cNvSpPr>
          <p:nvPr>
            <p:ph idx="1"/>
          </p:nvPr>
        </p:nvSpPr>
        <p:spPr/>
        <p:txBody>
          <a:bodyPr/>
          <a:lstStyle/>
          <a:p>
            <a:r>
              <a:rPr lang="en-US" dirty="0" smtClean="0"/>
              <a:t>Internal</a:t>
            </a:r>
          </a:p>
          <a:p>
            <a:r>
              <a:rPr lang="en-US" dirty="0" smtClean="0"/>
              <a:t>External</a:t>
            </a:r>
            <a:endParaRPr lang="en-US" dirty="0"/>
          </a:p>
        </p:txBody>
      </p:sp>
    </p:spTree>
    <p:extLst>
      <p:ext uri="{BB962C8B-B14F-4D97-AF65-F5344CB8AC3E}">
        <p14:creationId xmlns:p14="http://schemas.microsoft.com/office/powerpoint/2010/main" val="34100246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Internal Components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685227"/>
            <a:ext cx="8596312" cy="3301532"/>
          </a:xfrm>
        </p:spPr>
      </p:pic>
    </p:spTree>
    <p:extLst>
      <p:ext uri="{BB962C8B-B14F-4D97-AF65-F5344CB8AC3E}">
        <p14:creationId xmlns:p14="http://schemas.microsoft.com/office/powerpoint/2010/main" val="398770803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mother board</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719414"/>
            <a:ext cx="7939303" cy="3881437"/>
          </a:xfrm>
        </p:spPr>
      </p:pic>
    </p:spTree>
    <p:extLst>
      <p:ext uri="{BB962C8B-B14F-4D97-AF65-F5344CB8AC3E}">
        <p14:creationId xmlns:p14="http://schemas.microsoft.com/office/powerpoint/2010/main" val="362776176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8922" y="1027527"/>
            <a:ext cx="8018576" cy="3881437"/>
          </a:xfrm>
        </p:spPr>
      </p:pic>
    </p:spTree>
    <p:extLst>
      <p:ext uri="{BB962C8B-B14F-4D97-AF65-F5344CB8AC3E}">
        <p14:creationId xmlns:p14="http://schemas.microsoft.com/office/powerpoint/2010/main" val="32330450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 job outlook</a:t>
            </a:r>
            <a:br>
              <a:rPr lang="en-US" dirty="0"/>
            </a:br>
            <a:endParaRPr lang="en-US" dirty="0"/>
          </a:p>
        </p:txBody>
      </p:sp>
      <p:sp>
        <p:nvSpPr>
          <p:cNvPr id="3" name="Content Placeholder 2"/>
          <p:cNvSpPr>
            <a:spLocks noGrp="1"/>
          </p:cNvSpPr>
          <p:nvPr>
            <p:ph idx="1"/>
          </p:nvPr>
        </p:nvSpPr>
        <p:spPr>
          <a:xfrm>
            <a:off x="390925" y="4471863"/>
            <a:ext cx="8368065" cy="1160126"/>
          </a:xfrm>
        </p:spPr>
        <p:txBody>
          <a:bodyPr/>
          <a:lstStyle/>
          <a:p>
            <a:r>
              <a:rPr lang="en-US" dirty="0" smtClean="0"/>
              <a:t>667,600 </a:t>
            </a:r>
            <a:r>
              <a:rPr lang="en-US" dirty="0"/>
              <a:t>posted opening with 13% growth through 2030</a:t>
            </a:r>
            <a:br>
              <a:rPr lang="en-US" dirty="0"/>
            </a:br>
            <a:r>
              <a:rPr lang="en-US" dirty="0"/>
              <a:t/>
            </a:r>
            <a:br>
              <a:rPr lang="en-US" dirty="0"/>
            </a:br>
            <a:r>
              <a:rPr lang="en-US" sz="2400" b="1" dirty="0"/>
              <a:t>with median salary $112,161</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240" y="1522663"/>
            <a:ext cx="4661846" cy="2616200"/>
          </a:xfrm>
          <a:prstGeom prst="rect">
            <a:avLst/>
          </a:prstGeom>
        </p:spPr>
      </p:pic>
    </p:spTree>
    <p:extLst>
      <p:ext uri="{BB962C8B-B14F-4D97-AF65-F5344CB8AC3E}">
        <p14:creationId xmlns:p14="http://schemas.microsoft.com/office/powerpoint/2010/main" val="2576691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2491" y="957263"/>
            <a:ext cx="7507356" cy="3881437"/>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202" y="475839"/>
            <a:ext cx="8952641" cy="4625530"/>
          </a:xfrm>
          <a:prstGeom prst="rect">
            <a:avLst/>
          </a:prstGeom>
        </p:spPr>
      </p:pic>
    </p:spTree>
    <p:extLst>
      <p:ext uri="{BB962C8B-B14F-4D97-AF65-F5344CB8AC3E}">
        <p14:creationId xmlns:p14="http://schemas.microsoft.com/office/powerpoint/2010/main" val="129193550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9037" y="828675"/>
            <a:ext cx="7813613" cy="3881438"/>
          </a:xfrm>
        </p:spPr>
      </p:pic>
    </p:spTree>
    <p:extLst>
      <p:ext uri="{BB962C8B-B14F-4D97-AF65-F5344CB8AC3E}">
        <p14:creationId xmlns:p14="http://schemas.microsoft.com/office/powerpoint/2010/main" val="21013787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6488" y="954156"/>
            <a:ext cx="8615450" cy="4192036"/>
          </a:xfrm>
        </p:spPr>
      </p:pic>
    </p:spTree>
    <p:extLst>
      <p:ext uri="{BB962C8B-B14F-4D97-AF65-F5344CB8AC3E}">
        <p14:creationId xmlns:p14="http://schemas.microsoft.com/office/powerpoint/2010/main" val="244468534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Processing and Storage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685157"/>
            <a:ext cx="8596312" cy="3500455"/>
          </a:xfrm>
        </p:spPr>
      </p:pic>
    </p:spTree>
    <p:extLst>
      <p:ext uri="{BB962C8B-B14F-4D97-AF65-F5344CB8AC3E}">
        <p14:creationId xmlns:p14="http://schemas.microsoft.com/office/powerpoint/2010/main" val="55814527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processing</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623875"/>
            <a:ext cx="7713663" cy="3881437"/>
          </a:xfrm>
        </p:spPr>
      </p:pic>
    </p:spTree>
    <p:extLst>
      <p:ext uri="{BB962C8B-B14F-4D97-AF65-F5344CB8AC3E}">
        <p14:creationId xmlns:p14="http://schemas.microsoft.com/office/powerpoint/2010/main" val="206892302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6427" y="1166675"/>
            <a:ext cx="7882593" cy="3881437"/>
          </a:xfrm>
        </p:spPr>
      </p:pic>
    </p:spTree>
    <p:extLst>
      <p:ext uri="{BB962C8B-B14F-4D97-AF65-F5344CB8AC3E}">
        <p14:creationId xmlns:p14="http://schemas.microsoft.com/office/powerpoint/2010/main" val="237234925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7638" y="719414"/>
            <a:ext cx="8718964" cy="4359482"/>
          </a:xfrm>
        </p:spPr>
      </p:pic>
    </p:spTree>
    <p:extLst>
      <p:ext uri="{BB962C8B-B14F-4D97-AF65-F5344CB8AC3E}">
        <p14:creationId xmlns:p14="http://schemas.microsoft.com/office/powerpoint/2010/main" val="151727554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6022" y="854767"/>
            <a:ext cx="8765747" cy="4362036"/>
          </a:xfrm>
        </p:spPr>
      </p:pic>
    </p:spTree>
    <p:extLst>
      <p:ext uri="{BB962C8B-B14F-4D97-AF65-F5344CB8AC3E}">
        <p14:creationId xmlns:p14="http://schemas.microsoft.com/office/powerpoint/2010/main" val="271522164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1905" y="996950"/>
            <a:ext cx="8407589" cy="3881438"/>
          </a:xfrm>
        </p:spPr>
      </p:pic>
    </p:spTree>
    <p:extLst>
      <p:ext uri="{BB962C8B-B14F-4D97-AF65-F5344CB8AC3E}">
        <p14:creationId xmlns:p14="http://schemas.microsoft.com/office/powerpoint/2010/main" val="199221738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6294" y="877888"/>
            <a:ext cx="8373073" cy="4409729"/>
          </a:xfrm>
        </p:spPr>
      </p:pic>
    </p:spTree>
    <p:extLst>
      <p:ext uri="{BB962C8B-B14F-4D97-AF65-F5344CB8AC3E}">
        <p14:creationId xmlns:p14="http://schemas.microsoft.com/office/powerpoint/2010/main" val="22780326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you will learn</a:t>
            </a:r>
            <a:endParaRPr lang="en-US" dirty="0"/>
          </a:p>
        </p:txBody>
      </p:sp>
      <p:sp>
        <p:nvSpPr>
          <p:cNvPr id="3" name="Content Placeholder 2"/>
          <p:cNvSpPr>
            <a:spLocks noGrp="1"/>
          </p:cNvSpPr>
          <p:nvPr>
            <p:ph idx="1"/>
          </p:nvPr>
        </p:nvSpPr>
        <p:spPr/>
        <p:txBody>
          <a:bodyPr/>
          <a:lstStyle/>
          <a:p>
            <a:r>
              <a:rPr lang="en-US" dirty="0" smtClean="0"/>
              <a:t>Hardware and Computer Internals</a:t>
            </a:r>
          </a:p>
          <a:p>
            <a:r>
              <a:rPr lang="en-US" dirty="0" smtClean="0"/>
              <a:t>Peripherals</a:t>
            </a:r>
          </a:p>
          <a:p>
            <a:r>
              <a:rPr lang="en-US" dirty="0" smtClean="0"/>
              <a:t>Operating system Architecture</a:t>
            </a:r>
          </a:p>
          <a:p>
            <a:r>
              <a:rPr lang="en-US" dirty="0" smtClean="0"/>
              <a:t>Software </a:t>
            </a:r>
            <a:endParaRPr lang="en-US" dirty="0"/>
          </a:p>
        </p:txBody>
      </p:sp>
    </p:spTree>
    <p:extLst>
      <p:ext uri="{BB962C8B-B14F-4D97-AF65-F5344CB8AC3E}">
        <p14:creationId xmlns:p14="http://schemas.microsoft.com/office/powerpoint/2010/main" val="26494501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Internal Storage</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5142" y="1405214"/>
            <a:ext cx="8543457" cy="3881437"/>
          </a:xfrm>
        </p:spPr>
      </p:pic>
    </p:spTree>
    <p:extLst>
      <p:ext uri="{BB962C8B-B14F-4D97-AF65-F5344CB8AC3E}">
        <p14:creationId xmlns:p14="http://schemas.microsoft.com/office/powerpoint/2010/main" val="306734288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378" y="775098"/>
            <a:ext cx="8596312" cy="3511169"/>
          </a:xfrm>
        </p:spPr>
      </p:pic>
    </p:spTree>
    <p:extLst>
      <p:ext uri="{BB962C8B-B14F-4D97-AF65-F5344CB8AC3E}">
        <p14:creationId xmlns:p14="http://schemas.microsoft.com/office/powerpoint/2010/main" val="174948888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2246" y="480253"/>
            <a:ext cx="7591809" cy="3881438"/>
          </a:xfrm>
        </p:spPr>
      </p:pic>
    </p:spTree>
    <p:extLst>
      <p:ext uri="{BB962C8B-B14F-4D97-AF65-F5344CB8AC3E}">
        <p14:creationId xmlns:p14="http://schemas.microsoft.com/office/powerpoint/2010/main" val="123727238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4419" y="450850"/>
            <a:ext cx="7762875" cy="3881438"/>
          </a:xfrm>
        </p:spPr>
      </p:pic>
    </p:spTree>
    <p:extLst>
      <p:ext uri="{BB962C8B-B14F-4D97-AF65-F5344CB8AC3E}">
        <p14:creationId xmlns:p14="http://schemas.microsoft.com/office/powerpoint/2010/main" val="331899230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045" y="700088"/>
            <a:ext cx="8268422" cy="3879850"/>
          </a:xfrm>
        </p:spPr>
      </p:pic>
    </p:spTree>
    <p:extLst>
      <p:ext uri="{BB962C8B-B14F-4D97-AF65-F5344CB8AC3E}">
        <p14:creationId xmlns:p14="http://schemas.microsoft.com/office/powerpoint/2010/main" val="298866022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7388" y="783042"/>
            <a:ext cx="8596312" cy="3653616"/>
          </a:xfrm>
        </p:spPr>
      </p:pic>
    </p:spTree>
    <p:extLst>
      <p:ext uri="{BB962C8B-B14F-4D97-AF65-F5344CB8AC3E}">
        <p14:creationId xmlns:p14="http://schemas.microsoft.com/office/powerpoint/2010/main" val="166869145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9591" y="947738"/>
            <a:ext cx="7556281" cy="3881437"/>
          </a:xfrm>
        </p:spPr>
      </p:pic>
    </p:spTree>
    <p:extLst>
      <p:ext uri="{BB962C8B-B14F-4D97-AF65-F5344CB8AC3E}">
        <p14:creationId xmlns:p14="http://schemas.microsoft.com/office/powerpoint/2010/main" val="54186807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7940" y="639763"/>
            <a:ext cx="8134896" cy="3881437"/>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148" y="639763"/>
            <a:ext cx="9441422" cy="4298891"/>
          </a:xfrm>
          <a:prstGeom prst="rect">
            <a:avLst/>
          </a:prstGeom>
        </p:spPr>
      </p:pic>
    </p:spTree>
    <p:extLst>
      <p:ext uri="{BB962C8B-B14F-4D97-AF65-F5344CB8AC3E}">
        <p14:creationId xmlns:p14="http://schemas.microsoft.com/office/powerpoint/2010/main" val="429133955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6229" y="500063"/>
            <a:ext cx="7699555" cy="3881437"/>
          </a:xfrm>
        </p:spPr>
      </p:pic>
    </p:spTree>
    <p:extLst>
      <p:ext uri="{BB962C8B-B14F-4D97-AF65-F5344CB8AC3E}">
        <p14:creationId xmlns:p14="http://schemas.microsoft.com/office/powerpoint/2010/main" val="427578554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7380" y="609600"/>
            <a:ext cx="8056639" cy="3881438"/>
          </a:xfrm>
        </p:spPr>
      </p:pic>
    </p:spTree>
    <p:extLst>
      <p:ext uri="{BB962C8B-B14F-4D97-AF65-F5344CB8AC3E}">
        <p14:creationId xmlns:p14="http://schemas.microsoft.com/office/powerpoint/2010/main" val="26363783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you will learn</a:t>
            </a:r>
            <a:endParaRPr lang="en-US" dirty="0"/>
          </a:p>
        </p:txBody>
      </p:sp>
      <p:sp>
        <p:nvSpPr>
          <p:cNvPr id="3" name="Content Placeholder 2"/>
          <p:cNvSpPr>
            <a:spLocks noGrp="1"/>
          </p:cNvSpPr>
          <p:nvPr>
            <p:ph idx="1"/>
          </p:nvPr>
        </p:nvSpPr>
        <p:spPr/>
        <p:txBody>
          <a:bodyPr>
            <a:normAutofit/>
          </a:bodyPr>
          <a:lstStyle/>
          <a:p>
            <a:r>
              <a:rPr lang="en-US" sz="2400" dirty="0"/>
              <a:t>Interactive </a:t>
            </a:r>
            <a:r>
              <a:rPr lang="en-US" sz="2400" dirty="0" smtClean="0"/>
              <a:t>Presentation </a:t>
            </a:r>
            <a:r>
              <a:rPr lang="en-US" sz="2400" dirty="0"/>
              <a:t>and Q &amp; A</a:t>
            </a:r>
          </a:p>
        </p:txBody>
      </p:sp>
    </p:spTree>
    <p:extLst>
      <p:ext uri="{BB962C8B-B14F-4D97-AF65-F5344CB8AC3E}">
        <p14:creationId xmlns:p14="http://schemas.microsoft.com/office/powerpoint/2010/main" val="39405075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 Card and GPU</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146797"/>
            <a:ext cx="7663350" cy="3881437"/>
          </a:xfrm>
        </p:spPr>
      </p:pic>
    </p:spTree>
    <p:extLst>
      <p:ext uri="{BB962C8B-B14F-4D97-AF65-F5344CB8AC3E}">
        <p14:creationId xmlns:p14="http://schemas.microsoft.com/office/powerpoint/2010/main" val="120266765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5256" y="788988"/>
            <a:ext cx="7299950" cy="3881437"/>
          </a:xfrm>
        </p:spPr>
      </p:pic>
    </p:spTree>
    <p:extLst>
      <p:ext uri="{BB962C8B-B14F-4D97-AF65-F5344CB8AC3E}">
        <p14:creationId xmlns:p14="http://schemas.microsoft.com/office/powerpoint/2010/main" val="73569183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8161" y="1498232"/>
            <a:ext cx="3348013" cy="1344359"/>
          </a:xfrm>
        </p:spPr>
        <p:txBody>
          <a:bodyPr>
            <a:noAutofit/>
          </a:bodyPr>
          <a:lstStyle/>
          <a:p>
            <a:r>
              <a:rPr lang="en-US" sz="11500" dirty="0" smtClean="0"/>
              <a:t>Quiz </a:t>
            </a:r>
            <a:endParaRPr lang="en-US" sz="11500" dirty="0"/>
          </a:p>
        </p:txBody>
      </p:sp>
      <p:sp>
        <p:nvSpPr>
          <p:cNvPr id="3" name="Text Placeholder 2"/>
          <p:cNvSpPr>
            <a:spLocks noGrp="1"/>
          </p:cNvSpPr>
          <p:nvPr>
            <p:ph type="body" idx="1"/>
          </p:nvPr>
        </p:nvSpPr>
        <p:spPr>
          <a:xfrm>
            <a:off x="3619318" y="2917308"/>
            <a:ext cx="4630161" cy="860400"/>
          </a:xfrm>
        </p:spPr>
        <p:txBody>
          <a:bodyPr/>
          <a:lstStyle/>
          <a:p>
            <a:r>
              <a:rPr lang="en-US" dirty="0" smtClean="0"/>
              <a:t>Multiple Choice Questions</a:t>
            </a:r>
            <a:endParaRPr lang="en-US" dirty="0"/>
          </a:p>
        </p:txBody>
      </p:sp>
    </p:spTree>
    <p:extLst>
      <p:ext uri="{BB962C8B-B14F-4D97-AF65-F5344CB8AC3E}">
        <p14:creationId xmlns:p14="http://schemas.microsoft.com/office/powerpoint/2010/main" val="188014669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01</a:t>
            </a:r>
            <a:endParaRPr lang="en-US" dirty="0"/>
          </a:p>
        </p:txBody>
      </p:sp>
      <p:sp>
        <p:nvSpPr>
          <p:cNvPr id="3" name="Content Placeholder 2"/>
          <p:cNvSpPr>
            <a:spLocks noGrp="1"/>
          </p:cNvSpPr>
          <p:nvPr>
            <p:ph idx="1"/>
          </p:nvPr>
        </p:nvSpPr>
        <p:spPr>
          <a:xfrm>
            <a:off x="546652" y="1520687"/>
            <a:ext cx="8727350" cy="4520675"/>
          </a:xfrm>
        </p:spPr>
        <p:txBody>
          <a:bodyPr/>
          <a:lstStyle/>
          <a:p>
            <a:pPr marL="0" indent="0">
              <a:buNone/>
            </a:pPr>
            <a:r>
              <a:rPr lang="en-US" b="1" dirty="0"/>
              <a:t>Select the category of computers that includes personal computers, laptops, smartphones, and other single-user devices</a:t>
            </a:r>
            <a:r>
              <a:rPr lang="en-US" b="1" dirty="0" smtClean="0"/>
              <a:t>.</a:t>
            </a:r>
            <a:br>
              <a:rPr lang="en-US" b="1" dirty="0" smtClean="0"/>
            </a:br>
            <a:r>
              <a:rPr lang="en-US" dirty="0" smtClean="0"/>
              <a:t/>
            </a:r>
            <a:br>
              <a:rPr lang="en-US" dirty="0" smtClean="0"/>
            </a:br>
            <a:endParaRPr lang="en-US" dirty="0" smtClean="0"/>
          </a:p>
          <a:p>
            <a:endParaRPr lang="en-US" dirty="0"/>
          </a:p>
        </p:txBody>
      </p:sp>
      <p:grpSp>
        <p:nvGrpSpPr>
          <p:cNvPr id="15" name="Group 14"/>
          <p:cNvGrpSpPr/>
          <p:nvPr/>
        </p:nvGrpSpPr>
        <p:grpSpPr>
          <a:xfrm>
            <a:off x="1133061" y="2472155"/>
            <a:ext cx="3562194" cy="1881569"/>
            <a:chOff x="546652" y="2753140"/>
            <a:chExt cx="3562194" cy="1881569"/>
          </a:xfrm>
        </p:grpSpPr>
        <p:sp>
          <p:nvSpPr>
            <p:cNvPr id="9" name="TextBox 8"/>
            <p:cNvSpPr txBox="1"/>
            <p:nvPr/>
          </p:nvSpPr>
          <p:spPr>
            <a:xfrm>
              <a:off x="546652" y="2753140"/>
              <a:ext cx="2981907" cy="369332"/>
            </a:xfrm>
            <a:prstGeom prst="rect">
              <a:avLst/>
            </a:prstGeom>
            <a:noFill/>
          </p:spPr>
          <p:txBody>
            <a:bodyPr wrap="none" rtlCol="0">
              <a:spAutoFit/>
            </a:bodyPr>
            <a:lstStyle/>
            <a:p>
              <a:pPr lvl="2"/>
              <a:r>
                <a:rPr lang="en-US" dirty="0"/>
                <a:t>  Supercomputers </a:t>
              </a:r>
            </a:p>
          </p:txBody>
        </p:sp>
        <p:sp>
          <p:nvSpPr>
            <p:cNvPr id="14" name="Rectangle 13"/>
            <p:cNvSpPr/>
            <p:nvPr/>
          </p:nvSpPr>
          <p:spPr>
            <a:xfrm>
              <a:off x="1311965" y="2841487"/>
              <a:ext cx="208722" cy="1998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TextBox 15"/>
            <p:cNvSpPr txBox="1"/>
            <p:nvPr/>
          </p:nvSpPr>
          <p:spPr>
            <a:xfrm>
              <a:off x="546652" y="3297873"/>
              <a:ext cx="3562194" cy="369332"/>
            </a:xfrm>
            <a:prstGeom prst="rect">
              <a:avLst/>
            </a:prstGeom>
            <a:noFill/>
          </p:spPr>
          <p:txBody>
            <a:bodyPr wrap="none" rtlCol="0">
              <a:spAutoFit/>
            </a:bodyPr>
            <a:lstStyle/>
            <a:p>
              <a:pPr lvl="2"/>
              <a:r>
                <a:rPr lang="en-US" dirty="0"/>
                <a:t>  Mainframe computers </a:t>
              </a:r>
            </a:p>
          </p:txBody>
        </p:sp>
        <p:sp>
          <p:nvSpPr>
            <p:cNvPr id="19" name="Rectangle 18"/>
            <p:cNvSpPr/>
            <p:nvPr/>
          </p:nvSpPr>
          <p:spPr>
            <a:xfrm>
              <a:off x="1311965" y="3382595"/>
              <a:ext cx="208722" cy="1998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TextBox 19"/>
            <p:cNvSpPr txBox="1"/>
            <p:nvPr/>
          </p:nvSpPr>
          <p:spPr>
            <a:xfrm>
              <a:off x="546652" y="3767795"/>
              <a:ext cx="2821606" cy="369332"/>
            </a:xfrm>
            <a:prstGeom prst="rect">
              <a:avLst/>
            </a:prstGeom>
            <a:noFill/>
          </p:spPr>
          <p:txBody>
            <a:bodyPr wrap="none" rtlCol="0">
              <a:spAutoFit/>
            </a:bodyPr>
            <a:lstStyle/>
            <a:p>
              <a:pPr lvl="2"/>
              <a:r>
                <a:rPr lang="en-US" dirty="0" smtClean="0"/>
                <a:t>  Minicomputers </a:t>
              </a:r>
              <a:endParaRPr lang="en-US" dirty="0"/>
            </a:p>
          </p:txBody>
        </p:sp>
        <p:sp>
          <p:nvSpPr>
            <p:cNvPr id="21" name="Rectangle 20"/>
            <p:cNvSpPr/>
            <p:nvPr/>
          </p:nvSpPr>
          <p:spPr>
            <a:xfrm>
              <a:off x="1311965" y="3852517"/>
              <a:ext cx="208722" cy="1998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TextBox 21"/>
            <p:cNvSpPr txBox="1"/>
            <p:nvPr/>
          </p:nvSpPr>
          <p:spPr>
            <a:xfrm>
              <a:off x="546652" y="4265377"/>
              <a:ext cx="2887329" cy="369332"/>
            </a:xfrm>
            <a:prstGeom prst="rect">
              <a:avLst/>
            </a:prstGeom>
            <a:noFill/>
          </p:spPr>
          <p:txBody>
            <a:bodyPr wrap="none" rtlCol="0">
              <a:spAutoFit/>
            </a:bodyPr>
            <a:lstStyle/>
            <a:p>
              <a:pPr lvl="2"/>
              <a:r>
                <a:rPr lang="en-US" dirty="0" smtClean="0"/>
                <a:t> Microcomputers </a:t>
              </a:r>
              <a:endParaRPr lang="en-US" dirty="0"/>
            </a:p>
          </p:txBody>
        </p:sp>
        <p:sp>
          <p:nvSpPr>
            <p:cNvPr id="23" name="Rectangle 22"/>
            <p:cNvSpPr/>
            <p:nvPr/>
          </p:nvSpPr>
          <p:spPr>
            <a:xfrm>
              <a:off x="1311965" y="4350099"/>
              <a:ext cx="208722" cy="1998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289167644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02</a:t>
            </a:r>
            <a:endParaRPr lang="en-US" dirty="0"/>
          </a:p>
        </p:txBody>
      </p:sp>
      <p:sp>
        <p:nvSpPr>
          <p:cNvPr id="3" name="Content Placeholder 2"/>
          <p:cNvSpPr>
            <a:spLocks noGrp="1"/>
          </p:cNvSpPr>
          <p:nvPr>
            <p:ph idx="1"/>
          </p:nvPr>
        </p:nvSpPr>
        <p:spPr>
          <a:xfrm>
            <a:off x="546652" y="1520687"/>
            <a:ext cx="8727350" cy="4520675"/>
          </a:xfrm>
        </p:spPr>
        <p:txBody>
          <a:bodyPr/>
          <a:lstStyle/>
          <a:p>
            <a:pPr marL="0" indent="0">
              <a:buNone/>
            </a:pPr>
            <a:r>
              <a:rPr lang="en-US" b="1" dirty="0"/>
              <a:t>Computers can use a variety of notational systems and data types. Select the answer that identifies which computer data type displays text, including emoticons, to computer users. </a:t>
            </a:r>
            <a:endParaRPr lang="en-US" b="1" dirty="0" smtClean="0"/>
          </a:p>
          <a:p>
            <a:pPr marL="0" indent="0">
              <a:buNone/>
            </a:pPr>
            <a:endParaRPr lang="en-US" b="1" dirty="0"/>
          </a:p>
          <a:p>
            <a:pPr marL="0" indent="0">
              <a:buNone/>
            </a:pPr>
            <a:r>
              <a:rPr lang="en-US" dirty="0" smtClean="0"/>
              <a:t/>
            </a:r>
            <a:br>
              <a:rPr lang="en-US" dirty="0" smtClean="0"/>
            </a:br>
            <a:endParaRPr lang="en-US" dirty="0" smtClean="0"/>
          </a:p>
          <a:p>
            <a:endParaRPr lang="en-US" dirty="0"/>
          </a:p>
        </p:txBody>
      </p:sp>
      <p:grpSp>
        <p:nvGrpSpPr>
          <p:cNvPr id="15" name="Group 14"/>
          <p:cNvGrpSpPr/>
          <p:nvPr/>
        </p:nvGrpSpPr>
        <p:grpSpPr>
          <a:xfrm>
            <a:off x="1133061" y="2591423"/>
            <a:ext cx="2693366" cy="1881569"/>
            <a:chOff x="546652" y="2753140"/>
            <a:chExt cx="2693366" cy="1881569"/>
          </a:xfrm>
        </p:grpSpPr>
        <p:sp>
          <p:nvSpPr>
            <p:cNvPr id="9" name="TextBox 8"/>
            <p:cNvSpPr txBox="1"/>
            <p:nvPr/>
          </p:nvSpPr>
          <p:spPr>
            <a:xfrm>
              <a:off x="546652" y="2753140"/>
              <a:ext cx="2693366" cy="369332"/>
            </a:xfrm>
            <a:prstGeom prst="rect">
              <a:avLst/>
            </a:prstGeom>
            <a:noFill/>
          </p:spPr>
          <p:txBody>
            <a:bodyPr wrap="none" rtlCol="0">
              <a:spAutoFit/>
            </a:bodyPr>
            <a:lstStyle/>
            <a:p>
              <a:pPr lvl="2"/>
              <a:r>
                <a:rPr lang="en-US" dirty="0"/>
                <a:t> </a:t>
              </a:r>
              <a:r>
                <a:rPr lang="en-US" dirty="0" smtClean="0"/>
                <a:t>Bits </a:t>
              </a:r>
              <a:r>
                <a:rPr lang="en-US" dirty="0"/>
                <a:t>and bytes</a:t>
              </a:r>
            </a:p>
          </p:txBody>
        </p:sp>
        <p:sp>
          <p:nvSpPr>
            <p:cNvPr id="14" name="Rectangle 13"/>
            <p:cNvSpPr/>
            <p:nvPr/>
          </p:nvSpPr>
          <p:spPr>
            <a:xfrm>
              <a:off x="1311965" y="2841487"/>
              <a:ext cx="208722" cy="1998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TextBox 15"/>
            <p:cNvSpPr txBox="1"/>
            <p:nvPr/>
          </p:nvSpPr>
          <p:spPr>
            <a:xfrm>
              <a:off x="546652" y="3297873"/>
              <a:ext cx="2079415" cy="369332"/>
            </a:xfrm>
            <a:prstGeom prst="rect">
              <a:avLst/>
            </a:prstGeom>
            <a:noFill/>
          </p:spPr>
          <p:txBody>
            <a:bodyPr wrap="none" rtlCol="0">
              <a:spAutoFit/>
            </a:bodyPr>
            <a:lstStyle/>
            <a:p>
              <a:pPr lvl="2"/>
              <a:r>
                <a:rPr lang="en-US" dirty="0" smtClean="0"/>
                <a:t> Unicode </a:t>
              </a:r>
              <a:endParaRPr lang="en-US" dirty="0"/>
            </a:p>
          </p:txBody>
        </p:sp>
        <p:sp>
          <p:nvSpPr>
            <p:cNvPr id="19" name="Rectangle 18"/>
            <p:cNvSpPr/>
            <p:nvPr/>
          </p:nvSpPr>
          <p:spPr>
            <a:xfrm>
              <a:off x="1311965" y="3382595"/>
              <a:ext cx="208722" cy="1998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TextBox 19"/>
            <p:cNvSpPr txBox="1"/>
            <p:nvPr/>
          </p:nvSpPr>
          <p:spPr>
            <a:xfrm>
              <a:off x="546652" y="3767795"/>
              <a:ext cx="1814984" cy="369332"/>
            </a:xfrm>
            <a:prstGeom prst="rect">
              <a:avLst/>
            </a:prstGeom>
            <a:noFill/>
          </p:spPr>
          <p:txBody>
            <a:bodyPr wrap="none" rtlCol="0">
              <a:spAutoFit/>
            </a:bodyPr>
            <a:lstStyle/>
            <a:p>
              <a:pPr lvl="2"/>
              <a:r>
                <a:rPr lang="en-US" dirty="0"/>
                <a:t>  ASCII </a:t>
              </a:r>
            </a:p>
          </p:txBody>
        </p:sp>
        <p:sp>
          <p:nvSpPr>
            <p:cNvPr id="21" name="Rectangle 20"/>
            <p:cNvSpPr/>
            <p:nvPr/>
          </p:nvSpPr>
          <p:spPr>
            <a:xfrm>
              <a:off x="1311965" y="3852517"/>
              <a:ext cx="208722" cy="1998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TextBox 21"/>
            <p:cNvSpPr txBox="1"/>
            <p:nvPr/>
          </p:nvSpPr>
          <p:spPr>
            <a:xfrm>
              <a:off x="546652" y="4265377"/>
              <a:ext cx="2576346" cy="369332"/>
            </a:xfrm>
            <a:prstGeom prst="rect">
              <a:avLst/>
            </a:prstGeom>
            <a:noFill/>
          </p:spPr>
          <p:txBody>
            <a:bodyPr wrap="none" rtlCol="0">
              <a:spAutoFit/>
            </a:bodyPr>
            <a:lstStyle/>
            <a:p>
              <a:pPr lvl="2"/>
              <a:r>
                <a:rPr lang="en-US" dirty="0"/>
                <a:t> Hexadecimal </a:t>
              </a:r>
            </a:p>
          </p:txBody>
        </p:sp>
        <p:sp>
          <p:nvSpPr>
            <p:cNvPr id="23" name="Rectangle 22"/>
            <p:cNvSpPr/>
            <p:nvPr/>
          </p:nvSpPr>
          <p:spPr>
            <a:xfrm>
              <a:off x="1311965" y="4350099"/>
              <a:ext cx="208722" cy="1998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299831610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03</a:t>
            </a:r>
            <a:endParaRPr lang="en-US" dirty="0"/>
          </a:p>
        </p:txBody>
      </p:sp>
      <p:sp>
        <p:nvSpPr>
          <p:cNvPr id="3" name="Content Placeholder 2"/>
          <p:cNvSpPr>
            <a:spLocks noGrp="1"/>
          </p:cNvSpPr>
          <p:nvPr>
            <p:ph idx="1"/>
          </p:nvPr>
        </p:nvSpPr>
        <p:spPr>
          <a:xfrm>
            <a:off x="546652" y="1520687"/>
            <a:ext cx="8727350" cy="4520675"/>
          </a:xfrm>
        </p:spPr>
        <p:txBody>
          <a:bodyPr/>
          <a:lstStyle/>
          <a:p>
            <a:pPr marL="0" indent="0">
              <a:buNone/>
            </a:pPr>
            <a:r>
              <a:rPr lang="en-US" b="1" dirty="0"/>
              <a:t>interact with a network. __________________ are generally installed on networks enabling shared access to data, files, and media such as movies, videos, and sound clips.</a:t>
            </a:r>
          </a:p>
          <a:p>
            <a:pPr marL="0" indent="0">
              <a:buNone/>
            </a:pPr>
            <a:r>
              <a:rPr lang="en-US" dirty="0" smtClean="0"/>
              <a:t/>
            </a:r>
            <a:br>
              <a:rPr lang="en-US" dirty="0" smtClean="0"/>
            </a:br>
            <a:endParaRPr lang="en-US" dirty="0" smtClean="0"/>
          </a:p>
          <a:p>
            <a:endParaRPr lang="en-US" dirty="0"/>
          </a:p>
        </p:txBody>
      </p:sp>
      <p:grpSp>
        <p:nvGrpSpPr>
          <p:cNvPr id="15" name="Group 14"/>
          <p:cNvGrpSpPr/>
          <p:nvPr/>
        </p:nvGrpSpPr>
        <p:grpSpPr>
          <a:xfrm>
            <a:off x="1133061" y="2591423"/>
            <a:ext cx="4490973" cy="1881569"/>
            <a:chOff x="546652" y="2753140"/>
            <a:chExt cx="4490973" cy="1881569"/>
          </a:xfrm>
        </p:grpSpPr>
        <p:sp>
          <p:nvSpPr>
            <p:cNvPr id="9" name="TextBox 8"/>
            <p:cNvSpPr txBox="1"/>
            <p:nvPr/>
          </p:nvSpPr>
          <p:spPr>
            <a:xfrm>
              <a:off x="546652" y="2753140"/>
              <a:ext cx="2757486" cy="369332"/>
            </a:xfrm>
            <a:prstGeom prst="rect">
              <a:avLst/>
            </a:prstGeom>
            <a:noFill/>
          </p:spPr>
          <p:txBody>
            <a:bodyPr wrap="none" rtlCol="0">
              <a:spAutoFit/>
            </a:bodyPr>
            <a:lstStyle/>
            <a:p>
              <a:pPr lvl="2"/>
              <a:r>
                <a:rPr lang="en-US" dirty="0"/>
                <a:t> Mobile devices </a:t>
              </a:r>
            </a:p>
          </p:txBody>
        </p:sp>
        <p:sp>
          <p:nvSpPr>
            <p:cNvPr id="14" name="Rectangle 13"/>
            <p:cNvSpPr/>
            <p:nvPr/>
          </p:nvSpPr>
          <p:spPr>
            <a:xfrm>
              <a:off x="1311965" y="2841487"/>
              <a:ext cx="208722" cy="1998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TextBox 15"/>
            <p:cNvSpPr txBox="1"/>
            <p:nvPr/>
          </p:nvSpPr>
          <p:spPr>
            <a:xfrm>
              <a:off x="546652" y="3297873"/>
              <a:ext cx="2079415" cy="369332"/>
            </a:xfrm>
            <a:prstGeom prst="rect">
              <a:avLst/>
            </a:prstGeom>
            <a:noFill/>
          </p:spPr>
          <p:txBody>
            <a:bodyPr wrap="none" rtlCol="0">
              <a:spAutoFit/>
            </a:bodyPr>
            <a:lstStyle/>
            <a:p>
              <a:pPr lvl="2"/>
              <a:r>
                <a:rPr lang="en-US" dirty="0"/>
                <a:t> Servers  </a:t>
              </a:r>
            </a:p>
          </p:txBody>
        </p:sp>
        <p:sp>
          <p:nvSpPr>
            <p:cNvPr id="19" name="Rectangle 18"/>
            <p:cNvSpPr/>
            <p:nvPr/>
          </p:nvSpPr>
          <p:spPr>
            <a:xfrm>
              <a:off x="1311965" y="3382595"/>
              <a:ext cx="208722" cy="1998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TextBox 19"/>
            <p:cNvSpPr txBox="1"/>
            <p:nvPr/>
          </p:nvSpPr>
          <p:spPr>
            <a:xfrm>
              <a:off x="546652" y="3767795"/>
              <a:ext cx="4490973" cy="369332"/>
            </a:xfrm>
            <a:prstGeom prst="rect">
              <a:avLst/>
            </a:prstGeom>
            <a:noFill/>
          </p:spPr>
          <p:txBody>
            <a:bodyPr wrap="none" rtlCol="0">
              <a:spAutoFit/>
            </a:bodyPr>
            <a:lstStyle/>
            <a:p>
              <a:pPr lvl="2"/>
              <a:r>
                <a:rPr lang="en-US" dirty="0"/>
                <a:t>  Internet of Things (</a:t>
              </a:r>
              <a:r>
                <a:rPr lang="en-US" dirty="0" err="1"/>
                <a:t>IoT</a:t>
              </a:r>
              <a:r>
                <a:rPr lang="en-US" dirty="0"/>
                <a:t>) devices</a:t>
              </a:r>
            </a:p>
          </p:txBody>
        </p:sp>
        <p:sp>
          <p:nvSpPr>
            <p:cNvPr id="21" name="Rectangle 20"/>
            <p:cNvSpPr/>
            <p:nvPr/>
          </p:nvSpPr>
          <p:spPr>
            <a:xfrm>
              <a:off x="1311965" y="3852517"/>
              <a:ext cx="208722" cy="1998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TextBox 21"/>
            <p:cNvSpPr txBox="1"/>
            <p:nvPr/>
          </p:nvSpPr>
          <p:spPr>
            <a:xfrm>
              <a:off x="546652" y="4265377"/>
              <a:ext cx="2576346" cy="369332"/>
            </a:xfrm>
            <a:prstGeom prst="rect">
              <a:avLst/>
            </a:prstGeom>
            <a:noFill/>
          </p:spPr>
          <p:txBody>
            <a:bodyPr wrap="none" rtlCol="0">
              <a:spAutoFit/>
            </a:bodyPr>
            <a:lstStyle/>
            <a:p>
              <a:pPr lvl="2"/>
              <a:r>
                <a:rPr lang="en-US" dirty="0"/>
                <a:t> Workstations </a:t>
              </a:r>
            </a:p>
          </p:txBody>
        </p:sp>
        <p:sp>
          <p:nvSpPr>
            <p:cNvPr id="23" name="Rectangle 22"/>
            <p:cNvSpPr/>
            <p:nvPr/>
          </p:nvSpPr>
          <p:spPr>
            <a:xfrm>
              <a:off x="1311965" y="4350099"/>
              <a:ext cx="208722" cy="1998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70649051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04</a:t>
            </a:r>
            <a:endParaRPr lang="en-US" dirty="0"/>
          </a:p>
        </p:txBody>
      </p:sp>
      <p:sp>
        <p:nvSpPr>
          <p:cNvPr id="3" name="Content Placeholder 2"/>
          <p:cNvSpPr>
            <a:spLocks noGrp="1"/>
          </p:cNvSpPr>
          <p:nvPr>
            <p:ph idx="1"/>
          </p:nvPr>
        </p:nvSpPr>
        <p:spPr>
          <a:xfrm>
            <a:off x="546652" y="1520687"/>
            <a:ext cx="8727350" cy="4520675"/>
          </a:xfrm>
        </p:spPr>
        <p:txBody>
          <a:bodyPr/>
          <a:lstStyle/>
          <a:p>
            <a:pPr marL="0" indent="0">
              <a:buNone/>
            </a:pPr>
            <a:r>
              <a:rPr lang="en-US" b="1" dirty="0"/>
              <a:t>Operating systems date back to the early 1900s, with several companies credited for their contributions. Select the option with the answers that correctly fill in the blanks.    In _____,  _______ created the first single-stream batch file operating system. </a:t>
            </a:r>
            <a:r>
              <a:rPr lang="en-US" dirty="0" smtClean="0"/>
              <a:t/>
            </a:r>
            <a:br>
              <a:rPr lang="en-US" dirty="0" smtClean="0"/>
            </a:br>
            <a:endParaRPr lang="en-US" dirty="0" smtClean="0"/>
          </a:p>
          <a:p>
            <a:endParaRPr lang="en-US" dirty="0"/>
          </a:p>
        </p:txBody>
      </p:sp>
      <p:grpSp>
        <p:nvGrpSpPr>
          <p:cNvPr id="15" name="Group 14"/>
          <p:cNvGrpSpPr/>
          <p:nvPr/>
        </p:nvGrpSpPr>
        <p:grpSpPr>
          <a:xfrm>
            <a:off x="606289" y="3267286"/>
            <a:ext cx="3807517" cy="1881569"/>
            <a:chOff x="546652" y="2753140"/>
            <a:chExt cx="3807517" cy="1881569"/>
          </a:xfrm>
        </p:grpSpPr>
        <p:sp>
          <p:nvSpPr>
            <p:cNvPr id="9" name="TextBox 8"/>
            <p:cNvSpPr txBox="1"/>
            <p:nvPr/>
          </p:nvSpPr>
          <p:spPr>
            <a:xfrm>
              <a:off x="546652" y="2753140"/>
              <a:ext cx="3807517" cy="369332"/>
            </a:xfrm>
            <a:prstGeom prst="rect">
              <a:avLst/>
            </a:prstGeom>
            <a:noFill/>
          </p:spPr>
          <p:txBody>
            <a:bodyPr wrap="none" rtlCol="0">
              <a:spAutoFit/>
            </a:bodyPr>
            <a:lstStyle/>
            <a:p>
              <a:pPr lvl="2"/>
              <a:r>
                <a:rPr lang="en-US" dirty="0"/>
                <a:t> 1985, Microsoft Windows </a:t>
              </a:r>
            </a:p>
          </p:txBody>
        </p:sp>
        <p:sp>
          <p:nvSpPr>
            <p:cNvPr id="14" name="Rectangle 13"/>
            <p:cNvSpPr/>
            <p:nvPr/>
          </p:nvSpPr>
          <p:spPr>
            <a:xfrm>
              <a:off x="1311965" y="2841487"/>
              <a:ext cx="208722" cy="1998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TextBox 15"/>
            <p:cNvSpPr txBox="1"/>
            <p:nvPr/>
          </p:nvSpPr>
          <p:spPr>
            <a:xfrm>
              <a:off x="546652" y="3297873"/>
              <a:ext cx="3346557" cy="369332"/>
            </a:xfrm>
            <a:prstGeom prst="rect">
              <a:avLst/>
            </a:prstGeom>
            <a:noFill/>
          </p:spPr>
          <p:txBody>
            <a:bodyPr wrap="none" rtlCol="0">
              <a:spAutoFit/>
            </a:bodyPr>
            <a:lstStyle/>
            <a:p>
              <a:pPr lvl="2"/>
              <a:r>
                <a:rPr lang="en-US" dirty="0"/>
                <a:t> 1991, Linux Torvalds </a:t>
              </a:r>
            </a:p>
          </p:txBody>
        </p:sp>
        <p:sp>
          <p:nvSpPr>
            <p:cNvPr id="19" name="Rectangle 18"/>
            <p:cNvSpPr/>
            <p:nvPr/>
          </p:nvSpPr>
          <p:spPr>
            <a:xfrm>
              <a:off x="1311965" y="3382595"/>
              <a:ext cx="208722" cy="1998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TextBox 19"/>
            <p:cNvSpPr txBox="1"/>
            <p:nvPr/>
          </p:nvSpPr>
          <p:spPr>
            <a:xfrm>
              <a:off x="546652" y="3767795"/>
              <a:ext cx="2667718" cy="369332"/>
            </a:xfrm>
            <a:prstGeom prst="rect">
              <a:avLst/>
            </a:prstGeom>
            <a:noFill/>
          </p:spPr>
          <p:txBody>
            <a:bodyPr wrap="none" rtlCol="0">
              <a:spAutoFit/>
            </a:bodyPr>
            <a:lstStyle/>
            <a:p>
              <a:pPr lvl="2"/>
              <a:r>
                <a:rPr lang="en-US" dirty="0"/>
                <a:t>  2013, Google </a:t>
              </a:r>
            </a:p>
          </p:txBody>
        </p:sp>
        <p:sp>
          <p:nvSpPr>
            <p:cNvPr id="21" name="Rectangle 20"/>
            <p:cNvSpPr/>
            <p:nvPr/>
          </p:nvSpPr>
          <p:spPr>
            <a:xfrm>
              <a:off x="1311965" y="3852517"/>
              <a:ext cx="208722" cy="1998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TextBox 21"/>
            <p:cNvSpPr txBox="1"/>
            <p:nvPr/>
          </p:nvSpPr>
          <p:spPr>
            <a:xfrm>
              <a:off x="546652" y="4265377"/>
              <a:ext cx="3129639" cy="369332"/>
            </a:xfrm>
            <a:prstGeom prst="rect">
              <a:avLst/>
            </a:prstGeom>
            <a:noFill/>
          </p:spPr>
          <p:txBody>
            <a:bodyPr wrap="none" rtlCol="0">
              <a:spAutoFit/>
            </a:bodyPr>
            <a:lstStyle/>
            <a:p>
              <a:pPr lvl="2"/>
              <a:r>
                <a:rPr lang="en-US" dirty="0"/>
                <a:t> 1956, GM Research</a:t>
              </a:r>
            </a:p>
          </p:txBody>
        </p:sp>
        <p:sp>
          <p:nvSpPr>
            <p:cNvPr id="23" name="Rectangle 22"/>
            <p:cNvSpPr/>
            <p:nvPr/>
          </p:nvSpPr>
          <p:spPr>
            <a:xfrm>
              <a:off x="1311965" y="4350099"/>
              <a:ext cx="208722" cy="1998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140654999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05</a:t>
            </a:r>
            <a:endParaRPr lang="en-US" dirty="0"/>
          </a:p>
        </p:txBody>
      </p:sp>
      <p:sp>
        <p:nvSpPr>
          <p:cNvPr id="3" name="Content Placeholder 2"/>
          <p:cNvSpPr>
            <a:spLocks noGrp="1"/>
          </p:cNvSpPr>
          <p:nvPr>
            <p:ph idx="1"/>
          </p:nvPr>
        </p:nvSpPr>
        <p:spPr>
          <a:xfrm>
            <a:off x="546652" y="1520687"/>
            <a:ext cx="8727350" cy="4520675"/>
          </a:xfrm>
        </p:spPr>
        <p:txBody>
          <a:bodyPr/>
          <a:lstStyle/>
          <a:p>
            <a:pPr marL="0" indent="0">
              <a:buNone/>
            </a:pPr>
            <a:r>
              <a:rPr lang="en-US" b="1" dirty="0"/>
              <a:t>Select the option that matches the four methods you can use to sign in to a Microsoft Windows computer. </a:t>
            </a:r>
          </a:p>
          <a:p>
            <a:pPr marL="0" indent="0">
              <a:buNone/>
            </a:pPr>
            <a:r>
              <a:rPr lang="en-US" dirty="0" smtClean="0"/>
              <a:t/>
            </a:r>
            <a:br>
              <a:rPr lang="en-US" dirty="0" smtClean="0"/>
            </a:br>
            <a:endParaRPr lang="en-US" dirty="0" smtClean="0"/>
          </a:p>
          <a:p>
            <a:endParaRPr lang="en-US" dirty="0"/>
          </a:p>
        </p:txBody>
      </p:sp>
      <p:grpSp>
        <p:nvGrpSpPr>
          <p:cNvPr id="15" name="Group 14"/>
          <p:cNvGrpSpPr/>
          <p:nvPr/>
        </p:nvGrpSpPr>
        <p:grpSpPr>
          <a:xfrm>
            <a:off x="1133061" y="2591423"/>
            <a:ext cx="5161156" cy="1881569"/>
            <a:chOff x="546652" y="2753140"/>
            <a:chExt cx="5161156" cy="1881569"/>
          </a:xfrm>
        </p:grpSpPr>
        <p:sp>
          <p:nvSpPr>
            <p:cNvPr id="9" name="TextBox 8"/>
            <p:cNvSpPr txBox="1"/>
            <p:nvPr/>
          </p:nvSpPr>
          <p:spPr>
            <a:xfrm>
              <a:off x="546652" y="2753140"/>
              <a:ext cx="4784067" cy="369332"/>
            </a:xfrm>
            <a:prstGeom prst="rect">
              <a:avLst/>
            </a:prstGeom>
            <a:noFill/>
          </p:spPr>
          <p:txBody>
            <a:bodyPr wrap="none" rtlCol="0">
              <a:spAutoFit/>
            </a:bodyPr>
            <a:lstStyle/>
            <a:p>
              <a:pPr lvl="2"/>
              <a:r>
                <a:rPr lang="en-US" dirty="0"/>
                <a:t> Fingerprint, PIN, Photo, Bluetooth </a:t>
              </a:r>
            </a:p>
          </p:txBody>
        </p:sp>
        <p:sp>
          <p:nvSpPr>
            <p:cNvPr id="14" name="Rectangle 13"/>
            <p:cNvSpPr/>
            <p:nvPr/>
          </p:nvSpPr>
          <p:spPr>
            <a:xfrm>
              <a:off x="1311965" y="2841487"/>
              <a:ext cx="208722" cy="1998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TextBox 15"/>
            <p:cNvSpPr txBox="1"/>
            <p:nvPr/>
          </p:nvSpPr>
          <p:spPr>
            <a:xfrm>
              <a:off x="546652" y="3297873"/>
              <a:ext cx="5129866" cy="646331"/>
            </a:xfrm>
            <a:prstGeom prst="rect">
              <a:avLst/>
            </a:prstGeom>
            <a:noFill/>
          </p:spPr>
          <p:txBody>
            <a:bodyPr wrap="none" rtlCol="0">
              <a:spAutoFit/>
            </a:bodyPr>
            <a:lstStyle/>
            <a:p>
              <a:pPr lvl="2"/>
              <a:r>
                <a:rPr lang="en-US" dirty="0"/>
                <a:t> Voice, Password, PIN, and Fingerprint </a:t>
              </a:r>
            </a:p>
            <a:p>
              <a:pPr lvl="2"/>
              <a:r>
                <a:rPr lang="en-US" dirty="0" smtClean="0"/>
                <a:t>  </a:t>
              </a:r>
              <a:endParaRPr lang="en-US" dirty="0"/>
            </a:p>
          </p:txBody>
        </p:sp>
        <p:sp>
          <p:nvSpPr>
            <p:cNvPr id="19" name="Rectangle 18"/>
            <p:cNvSpPr/>
            <p:nvPr/>
          </p:nvSpPr>
          <p:spPr>
            <a:xfrm>
              <a:off x="1311965" y="3382595"/>
              <a:ext cx="208722" cy="1998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TextBox 19"/>
            <p:cNvSpPr txBox="1"/>
            <p:nvPr/>
          </p:nvSpPr>
          <p:spPr>
            <a:xfrm>
              <a:off x="546652" y="3767795"/>
              <a:ext cx="4988802" cy="369332"/>
            </a:xfrm>
            <a:prstGeom prst="rect">
              <a:avLst/>
            </a:prstGeom>
            <a:noFill/>
          </p:spPr>
          <p:txBody>
            <a:bodyPr wrap="none" rtlCol="0">
              <a:spAutoFit/>
            </a:bodyPr>
            <a:lstStyle/>
            <a:p>
              <a:pPr lvl="2"/>
              <a:r>
                <a:rPr lang="en-US" dirty="0"/>
                <a:t>  PIN, Password, Bluetooth, and Voice</a:t>
              </a:r>
            </a:p>
          </p:txBody>
        </p:sp>
        <p:sp>
          <p:nvSpPr>
            <p:cNvPr id="21" name="Rectangle 20"/>
            <p:cNvSpPr/>
            <p:nvPr/>
          </p:nvSpPr>
          <p:spPr>
            <a:xfrm>
              <a:off x="1311965" y="3852517"/>
              <a:ext cx="208722" cy="1998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TextBox 21"/>
            <p:cNvSpPr txBox="1"/>
            <p:nvPr/>
          </p:nvSpPr>
          <p:spPr>
            <a:xfrm>
              <a:off x="546652" y="4265377"/>
              <a:ext cx="5161156" cy="369332"/>
            </a:xfrm>
            <a:prstGeom prst="rect">
              <a:avLst/>
            </a:prstGeom>
            <a:noFill/>
          </p:spPr>
          <p:txBody>
            <a:bodyPr wrap="none" rtlCol="0">
              <a:spAutoFit/>
            </a:bodyPr>
            <a:lstStyle/>
            <a:p>
              <a:pPr lvl="2"/>
              <a:r>
                <a:rPr lang="en-US" dirty="0"/>
                <a:t> PIN, Password, Photo, and Fingerprint </a:t>
              </a:r>
            </a:p>
          </p:txBody>
        </p:sp>
        <p:sp>
          <p:nvSpPr>
            <p:cNvPr id="23" name="Rectangle 22"/>
            <p:cNvSpPr/>
            <p:nvPr/>
          </p:nvSpPr>
          <p:spPr>
            <a:xfrm>
              <a:off x="1311965" y="4350099"/>
              <a:ext cx="208722" cy="1998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6632950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 is:</a:t>
            </a:r>
            <a:br>
              <a:rPr lang="en-US" dirty="0"/>
            </a:br>
            <a:endParaRPr lang="en-US" dirty="0"/>
          </a:p>
        </p:txBody>
      </p:sp>
      <p:sp>
        <p:nvSpPr>
          <p:cNvPr id="3" name="Content Placeholder 2"/>
          <p:cNvSpPr>
            <a:spLocks noGrp="1"/>
          </p:cNvSpPr>
          <p:nvPr>
            <p:ph idx="1"/>
          </p:nvPr>
        </p:nvSpPr>
        <p:spPr/>
        <p:txBody>
          <a:bodyPr>
            <a:normAutofit lnSpcReduction="10000"/>
          </a:bodyPr>
          <a:lstStyle/>
          <a:p>
            <a:pPr marL="0" indent="0">
              <a:buNone/>
            </a:pPr>
            <a:endParaRPr lang="en-US" dirty="0"/>
          </a:p>
          <a:p>
            <a:pPr>
              <a:buFont typeface="+mj-lt"/>
              <a:buAutoNum type="arabicPeriod"/>
            </a:pPr>
            <a:r>
              <a:rPr lang="en-US" dirty="0" smtClean="0"/>
              <a:t>Microcomputers </a:t>
            </a:r>
            <a:r>
              <a:rPr lang="en-US" dirty="0"/>
              <a:t>include personal computers, laptops, smartphones, and other single-user devices. </a:t>
            </a:r>
            <a:endParaRPr lang="en-US" dirty="0" smtClean="0"/>
          </a:p>
          <a:p>
            <a:pPr>
              <a:buFont typeface="+mj-lt"/>
              <a:buAutoNum type="arabicPeriod"/>
            </a:pPr>
            <a:r>
              <a:rPr lang="en-US" dirty="0" smtClean="0"/>
              <a:t>Unicode</a:t>
            </a:r>
            <a:r>
              <a:rPr lang="en-US" dirty="0"/>
              <a:t>, specifically UTF-8, is widely used for web pages and displays formatted characters, including emoticons. </a:t>
            </a:r>
            <a:endParaRPr lang="en-US" dirty="0" smtClean="0"/>
          </a:p>
          <a:p>
            <a:pPr>
              <a:buFont typeface="+mj-lt"/>
              <a:buAutoNum type="arabicPeriod"/>
            </a:pPr>
            <a:r>
              <a:rPr lang="en-US" dirty="0"/>
              <a:t>Servers are generally installed as standalone units on networks and function as repositories for file and data storage, movies, videos, and sound clips, or holds documents in queues for print jobs. </a:t>
            </a:r>
            <a:endParaRPr lang="en-US" dirty="0" smtClean="0"/>
          </a:p>
          <a:p>
            <a:pPr>
              <a:buFont typeface="+mj-lt"/>
              <a:buAutoNum type="arabicPeriod"/>
            </a:pPr>
            <a:r>
              <a:rPr lang="en-US" dirty="0"/>
              <a:t>GM Research is credited for creating the first single-stream batch file operating system for their IBM 704 mainframe in 1956. </a:t>
            </a:r>
            <a:endParaRPr lang="en-US" dirty="0" smtClean="0"/>
          </a:p>
          <a:p>
            <a:pPr>
              <a:buFont typeface="+mj-lt"/>
              <a:buAutoNum type="arabicPeriod"/>
            </a:pPr>
            <a:r>
              <a:rPr lang="en-US" dirty="0"/>
              <a:t>You can use a PIN, Password, photo, or a fingerprint to sign in to a Microsoft Windows computer. </a:t>
            </a:r>
            <a:endParaRPr lang="en-US" dirty="0" smtClean="0"/>
          </a:p>
          <a:p>
            <a:endParaRPr lang="en-US" dirty="0"/>
          </a:p>
          <a:p>
            <a:endParaRPr lang="en-US" dirty="0"/>
          </a:p>
        </p:txBody>
      </p:sp>
    </p:spTree>
    <p:extLst>
      <p:ext uri="{BB962C8B-B14F-4D97-AF65-F5344CB8AC3E}">
        <p14:creationId xmlns:p14="http://schemas.microsoft.com/office/powerpoint/2010/main" val="311105694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9603" y="2100470"/>
            <a:ext cx="7005614" cy="1320800"/>
          </a:xfrm>
        </p:spPr>
        <p:txBody>
          <a:bodyPr/>
          <a:lstStyle/>
          <a:p>
            <a:r>
              <a:rPr lang="en-US" b="1" dirty="0" smtClean="0"/>
              <a:t>Networking Concepts</a:t>
            </a:r>
            <a:endParaRPr lang="en-US" b="1" dirty="0"/>
          </a:p>
        </p:txBody>
      </p:sp>
    </p:spTree>
    <p:extLst>
      <p:ext uri="{BB962C8B-B14F-4D97-AF65-F5344CB8AC3E}">
        <p14:creationId xmlns:p14="http://schemas.microsoft.com/office/powerpoint/2010/main" val="23505087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Introduction to Computing Fundamentals </a:t>
            </a:r>
            <a:br>
              <a:rPr lang="en-US" dirty="0"/>
            </a:br>
            <a:endParaRPr lang="en-US" dirty="0"/>
          </a:p>
        </p:txBody>
      </p:sp>
      <p:sp>
        <p:nvSpPr>
          <p:cNvPr id="3" name="Content Placeholder 2"/>
          <p:cNvSpPr>
            <a:spLocks noGrp="1"/>
          </p:cNvSpPr>
          <p:nvPr>
            <p:ph idx="1"/>
          </p:nvPr>
        </p:nvSpPr>
        <p:spPr/>
        <p:txBody>
          <a:bodyPr/>
          <a:lstStyle/>
          <a:p>
            <a:pPr marL="0" indent="0">
              <a:buNone/>
            </a:pPr>
            <a:r>
              <a:rPr lang="en-US" dirty="0" smtClean="0"/>
              <a:t>By </a:t>
            </a:r>
            <a:r>
              <a:rPr lang="en-US" dirty="0"/>
              <a:t>end of this topic you will learn</a:t>
            </a:r>
          </a:p>
          <a:p>
            <a:endParaRPr lang="en-US" dirty="0"/>
          </a:p>
          <a:p>
            <a:r>
              <a:rPr lang="en-US" dirty="0"/>
              <a:t>1.What is computer I mean </a:t>
            </a:r>
            <a:r>
              <a:rPr lang="en-US" dirty="0" smtClean="0"/>
              <a:t>defining </a:t>
            </a:r>
            <a:r>
              <a:rPr lang="en-US" dirty="0"/>
              <a:t>what is a computer is</a:t>
            </a:r>
          </a:p>
          <a:p>
            <a:r>
              <a:rPr lang="en-US" dirty="0"/>
              <a:t>2.Classification computer by size and usage</a:t>
            </a:r>
          </a:p>
          <a:p>
            <a:r>
              <a:rPr lang="en-US" dirty="0"/>
              <a:t>3.List the important function of computer</a:t>
            </a:r>
          </a:p>
          <a:p>
            <a:r>
              <a:rPr lang="en-US" dirty="0"/>
              <a:t>4.Benefit of Computer</a:t>
            </a:r>
          </a:p>
        </p:txBody>
      </p:sp>
    </p:spTree>
    <p:extLst>
      <p:ext uri="{BB962C8B-B14F-4D97-AF65-F5344CB8AC3E}">
        <p14:creationId xmlns:p14="http://schemas.microsoft.com/office/powerpoint/2010/main" val="13314162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Networking concept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8350" y="1270000"/>
            <a:ext cx="8596312" cy="3529235"/>
          </a:xfrm>
        </p:spPr>
      </p:pic>
    </p:spTree>
    <p:extLst>
      <p:ext uri="{BB962C8B-B14F-4D97-AF65-F5344CB8AC3E}">
        <p14:creationId xmlns:p14="http://schemas.microsoft.com/office/powerpoint/2010/main" val="276492214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5058" y="569913"/>
            <a:ext cx="8082521" cy="3881437"/>
          </a:xfrm>
        </p:spPr>
      </p:pic>
    </p:spTree>
    <p:extLst>
      <p:ext uri="{BB962C8B-B14F-4D97-AF65-F5344CB8AC3E}">
        <p14:creationId xmlns:p14="http://schemas.microsoft.com/office/powerpoint/2010/main" val="286489615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3513" y="550863"/>
            <a:ext cx="7143112" cy="3879850"/>
          </a:xfrm>
        </p:spPr>
      </p:pic>
    </p:spTree>
    <p:extLst>
      <p:ext uri="{BB962C8B-B14F-4D97-AF65-F5344CB8AC3E}">
        <p14:creationId xmlns:p14="http://schemas.microsoft.com/office/powerpoint/2010/main" val="377170419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4313" y="569913"/>
            <a:ext cx="7823712" cy="3881437"/>
          </a:xfrm>
        </p:spPr>
      </p:pic>
    </p:spTree>
    <p:extLst>
      <p:ext uri="{BB962C8B-B14F-4D97-AF65-F5344CB8AC3E}">
        <p14:creationId xmlns:p14="http://schemas.microsoft.com/office/powerpoint/2010/main" val="304764036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9178" y="2050774"/>
            <a:ext cx="8596668" cy="1320800"/>
          </a:xfrm>
        </p:spPr>
        <p:txBody>
          <a:bodyPr/>
          <a:lstStyle/>
          <a:p>
            <a:r>
              <a:rPr lang="en-US" dirty="0" smtClean="0"/>
              <a:t>Protocols</a:t>
            </a:r>
            <a:endParaRPr lang="en-US" dirty="0"/>
          </a:p>
        </p:txBody>
      </p:sp>
    </p:spTree>
    <p:extLst>
      <p:ext uri="{BB962C8B-B14F-4D97-AF65-F5344CB8AC3E}">
        <p14:creationId xmlns:p14="http://schemas.microsoft.com/office/powerpoint/2010/main" val="293777928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9855" y="1673571"/>
            <a:ext cx="6479754" cy="3881437"/>
          </a:xfrm>
        </p:spPr>
      </p:pic>
    </p:spTree>
    <p:extLst>
      <p:ext uri="{BB962C8B-B14F-4D97-AF65-F5344CB8AC3E}">
        <p14:creationId xmlns:p14="http://schemas.microsoft.com/office/powerpoint/2010/main" val="10084902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computer</a:t>
            </a:r>
            <a:endParaRPr lang="en-US" dirty="0"/>
          </a:p>
        </p:txBody>
      </p:sp>
      <p:sp>
        <p:nvSpPr>
          <p:cNvPr id="3" name="Content Placeholder 2"/>
          <p:cNvSpPr>
            <a:spLocks noGrp="1"/>
          </p:cNvSpPr>
          <p:nvPr>
            <p:ph idx="1"/>
          </p:nvPr>
        </p:nvSpPr>
        <p:spPr/>
        <p:txBody>
          <a:bodyPr/>
          <a:lstStyle/>
          <a:p>
            <a:pPr marL="0" indent="0">
              <a:buNone/>
            </a:pPr>
            <a:r>
              <a:rPr lang="en-US" sz="2400" b="1" dirty="0" smtClean="0"/>
              <a:t>A </a:t>
            </a:r>
            <a:r>
              <a:rPr lang="en-US" sz="2400" b="1" dirty="0"/>
              <a:t>computer is a device or system that include</a:t>
            </a:r>
            <a:endParaRPr lang="en-US" b="1" dirty="0"/>
          </a:p>
          <a:p>
            <a:pPr>
              <a:buFont typeface="+mj-lt"/>
              <a:buAutoNum type="arabicPeriod"/>
            </a:pPr>
            <a:r>
              <a:rPr lang="en-US" dirty="0"/>
              <a:t>Hardware </a:t>
            </a:r>
          </a:p>
          <a:p>
            <a:pPr>
              <a:buFont typeface="+mj-lt"/>
              <a:buAutoNum type="arabicPeriod"/>
            </a:pPr>
            <a:r>
              <a:rPr lang="en-US" dirty="0" smtClean="0"/>
              <a:t> </a:t>
            </a:r>
            <a:r>
              <a:rPr lang="en-US" dirty="0"/>
              <a:t>OS </a:t>
            </a:r>
            <a:endParaRPr lang="en-US" dirty="0" smtClean="0"/>
          </a:p>
          <a:p>
            <a:pPr>
              <a:buFont typeface="+mj-lt"/>
              <a:buAutoNum type="arabicPeriod"/>
            </a:pPr>
            <a:r>
              <a:rPr lang="en-US" dirty="0" smtClean="0"/>
              <a:t> </a:t>
            </a:r>
            <a:r>
              <a:rPr lang="en-US" dirty="0"/>
              <a:t>Application software </a:t>
            </a:r>
            <a:endParaRPr lang="en-US" dirty="0" smtClean="0"/>
          </a:p>
          <a:p>
            <a:pPr>
              <a:buFont typeface="+mj-lt"/>
              <a:buAutoNum type="arabicPeriod"/>
            </a:pPr>
            <a:r>
              <a:rPr lang="en-US" dirty="0" smtClean="0"/>
              <a:t>Peripheral</a:t>
            </a:r>
            <a:endParaRPr lang="en-US" dirty="0"/>
          </a:p>
          <a:p>
            <a:pPr>
              <a:buFont typeface="+mj-lt"/>
              <a:buAutoNum type="arabicPeriod"/>
            </a:pPr>
            <a:endParaRPr lang="en-US" dirty="0"/>
          </a:p>
        </p:txBody>
      </p:sp>
    </p:spTree>
    <p:extLst>
      <p:ext uri="{BB962C8B-B14F-4D97-AF65-F5344CB8AC3E}">
        <p14:creationId xmlns:p14="http://schemas.microsoft.com/office/powerpoint/2010/main" val="3322229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Hardware</a:t>
            </a:r>
            <a:endParaRPr lang="en-US" dirty="0"/>
          </a:p>
        </p:txBody>
      </p:sp>
      <p:sp>
        <p:nvSpPr>
          <p:cNvPr id="3" name="Content Placeholder 2"/>
          <p:cNvSpPr>
            <a:spLocks noGrp="1"/>
          </p:cNvSpPr>
          <p:nvPr>
            <p:ph idx="1"/>
          </p:nvPr>
        </p:nvSpPr>
        <p:spPr/>
        <p:txBody>
          <a:bodyPr/>
          <a:lstStyle/>
          <a:p>
            <a:r>
              <a:rPr lang="en-US" dirty="0"/>
              <a:t>Hardware refers to the physical components of a computer system, including the central processing unit (CPU), memory (RAM), storage devices (such as hard drives and SSDs), input/output devices (such as keyboards, mice, monitors, and printers), and other essential parts that make up the tangible aspects of the computer.</a:t>
            </a:r>
          </a:p>
        </p:txBody>
      </p:sp>
    </p:spTree>
    <p:extLst>
      <p:ext uri="{BB962C8B-B14F-4D97-AF65-F5344CB8AC3E}">
        <p14:creationId xmlns:p14="http://schemas.microsoft.com/office/powerpoint/2010/main" val="340745257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1948</TotalTime>
  <Words>2190</Words>
  <Application>Microsoft Office PowerPoint</Application>
  <PresentationFormat>Widescreen</PresentationFormat>
  <Paragraphs>210</Paragraphs>
  <Slides>75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75</vt:i4>
      </vt:variant>
    </vt:vector>
  </HeadingPairs>
  <TitlesOfParts>
    <vt:vector size="79" baseType="lpstr">
      <vt:lpstr>Arial</vt:lpstr>
      <vt:lpstr>Trebuchet MS</vt:lpstr>
      <vt:lpstr>Wingdings 3</vt:lpstr>
      <vt:lpstr>Facet</vt:lpstr>
      <vt:lpstr>Computer Architecture</vt:lpstr>
      <vt:lpstr>Introduction to Hardware &amp; OS</vt:lpstr>
      <vt:lpstr>Graph</vt:lpstr>
      <vt:lpstr>IT job outlook </vt:lpstr>
      <vt:lpstr>What you will learn</vt:lpstr>
      <vt:lpstr>How you will learn</vt:lpstr>
      <vt:lpstr>Introduction to Computing Fundamentals  </vt:lpstr>
      <vt:lpstr>What is a computer</vt:lpstr>
      <vt:lpstr>What is Hardware</vt:lpstr>
      <vt:lpstr>What is OS</vt:lpstr>
      <vt:lpstr>What is application Software</vt:lpstr>
      <vt:lpstr>What is peripherals</vt:lpstr>
      <vt:lpstr>Classification of Computer size and usage</vt:lpstr>
      <vt:lpstr>Continue..</vt:lpstr>
      <vt:lpstr>Use by classificaiton</vt:lpstr>
      <vt:lpstr>General Computers</vt:lpstr>
      <vt:lpstr>Special Computers</vt:lpstr>
      <vt:lpstr>Basic function of a computer</vt:lpstr>
      <vt:lpstr>What is input</vt:lpstr>
      <vt:lpstr>What is processing</vt:lpstr>
      <vt:lpstr>what is output</vt:lpstr>
      <vt:lpstr>What is storage</vt:lpstr>
      <vt:lpstr>Benefits of computers</vt:lpstr>
      <vt:lpstr>Continue..</vt:lpstr>
      <vt:lpstr>Type of computing devices</vt:lpstr>
      <vt:lpstr>Continue..</vt:lpstr>
      <vt:lpstr>Notational System</vt:lpstr>
      <vt:lpstr>Operating System</vt:lpstr>
      <vt:lpstr>We will discuss in this session</vt:lpstr>
      <vt:lpstr>PowerPoint Presentation</vt:lpstr>
      <vt:lpstr>What is Operating System</vt:lpstr>
      <vt:lpstr>Types of Environment</vt:lpstr>
      <vt:lpstr>Operating System History</vt:lpstr>
      <vt:lpstr>First single-steam OS</vt:lpstr>
      <vt:lpstr>Modern OS</vt:lpstr>
      <vt:lpstr>Computer Components</vt:lpstr>
      <vt:lpstr>Computer Internal Components</vt:lpstr>
      <vt:lpstr>What is mother board</vt:lpstr>
      <vt:lpstr>PowerPoint Presentation</vt:lpstr>
      <vt:lpstr>PowerPoint Presentation</vt:lpstr>
      <vt:lpstr>PowerPoint Presentation</vt:lpstr>
      <vt:lpstr>PowerPoint Presentation</vt:lpstr>
      <vt:lpstr>Data Processing and Storage</vt:lpstr>
      <vt:lpstr>Data processing</vt:lpstr>
      <vt:lpstr>PowerPoint Presentation</vt:lpstr>
      <vt:lpstr>PowerPoint Presentation</vt:lpstr>
      <vt:lpstr>PowerPoint Presentation</vt:lpstr>
      <vt:lpstr>PowerPoint Presentation</vt:lpstr>
      <vt:lpstr>PowerPoint Presentation</vt:lpstr>
      <vt:lpstr>Internal Storage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Graphic Card and GPU</vt:lpstr>
      <vt:lpstr>PowerPoint Presentation</vt:lpstr>
      <vt:lpstr>Quiz </vt:lpstr>
      <vt:lpstr>Quiz. 01</vt:lpstr>
      <vt:lpstr>Quiz. 02</vt:lpstr>
      <vt:lpstr>Quiz. 03</vt:lpstr>
      <vt:lpstr>Quiz. 04</vt:lpstr>
      <vt:lpstr>Quiz. 05</vt:lpstr>
      <vt:lpstr>Answer is: </vt:lpstr>
      <vt:lpstr>Networking Concepts</vt:lpstr>
      <vt:lpstr>Networking concept</vt:lpstr>
      <vt:lpstr>PowerPoint Presentation</vt:lpstr>
      <vt:lpstr>PowerPoint Presentation</vt:lpstr>
      <vt:lpstr>PowerPoint Presentation</vt:lpstr>
      <vt:lpstr>Protocols</vt:lpstr>
      <vt:lpstr>Graph</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Architecture</dc:title>
  <dc:creator>dell</dc:creator>
  <cp:lastModifiedBy>dell</cp:lastModifiedBy>
  <cp:revision>249</cp:revision>
  <dcterms:created xsi:type="dcterms:W3CDTF">2024-04-30T17:25:19Z</dcterms:created>
  <dcterms:modified xsi:type="dcterms:W3CDTF">2024-05-02T01:54:18Z</dcterms:modified>
</cp:coreProperties>
</file>